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00" r:id="rId6"/>
    <p:sldId id="339" r:id="rId7"/>
    <p:sldId id="259" r:id="rId8"/>
    <p:sldId id="301" r:id="rId9"/>
    <p:sldId id="302" r:id="rId10"/>
    <p:sldId id="303" r:id="rId11"/>
    <p:sldId id="260" r:id="rId12"/>
    <p:sldId id="340" r:id="rId13"/>
    <p:sldId id="261" r:id="rId14"/>
    <p:sldId id="304" r:id="rId15"/>
    <p:sldId id="305" r:id="rId16"/>
    <p:sldId id="306" r:id="rId17"/>
    <p:sldId id="307" r:id="rId18"/>
    <p:sldId id="308" r:id="rId19"/>
    <p:sldId id="310" r:id="rId20"/>
    <p:sldId id="262" r:id="rId21"/>
    <p:sldId id="311" r:id="rId22"/>
    <p:sldId id="309" r:id="rId23"/>
    <p:sldId id="263" r:id="rId24"/>
    <p:sldId id="312" r:id="rId25"/>
    <p:sldId id="266" r:id="rId26"/>
    <p:sldId id="313" r:id="rId27"/>
    <p:sldId id="314" r:id="rId28"/>
    <p:sldId id="315" r:id="rId29"/>
    <p:sldId id="316" r:id="rId30"/>
    <p:sldId id="317" r:id="rId31"/>
    <p:sldId id="267" r:id="rId32"/>
    <p:sldId id="268" r:id="rId33"/>
    <p:sldId id="273" r:id="rId34"/>
    <p:sldId id="274" r:id="rId35"/>
    <p:sldId id="318" r:id="rId36"/>
    <p:sldId id="319" r:id="rId37"/>
    <p:sldId id="276" r:id="rId38"/>
    <p:sldId id="320" r:id="rId39"/>
    <p:sldId id="277" r:id="rId40"/>
    <p:sldId id="321" r:id="rId41"/>
    <p:sldId id="278" r:id="rId42"/>
    <p:sldId id="322" r:id="rId43"/>
    <p:sldId id="279" r:id="rId44"/>
    <p:sldId id="323" r:id="rId45"/>
    <p:sldId id="280" r:id="rId46"/>
    <p:sldId id="324" r:id="rId47"/>
    <p:sldId id="281" r:id="rId48"/>
    <p:sldId id="325" r:id="rId49"/>
    <p:sldId id="282" r:id="rId50"/>
    <p:sldId id="327" r:id="rId51"/>
    <p:sldId id="328" r:id="rId52"/>
    <p:sldId id="326" r:id="rId53"/>
    <p:sldId id="283" r:id="rId54"/>
    <p:sldId id="329" r:id="rId55"/>
    <p:sldId id="284" r:id="rId56"/>
    <p:sldId id="285" r:id="rId57"/>
    <p:sldId id="286" r:id="rId58"/>
    <p:sldId id="287" r:id="rId59"/>
    <p:sldId id="330" r:id="rId60"/>
    <p:sldId id="288" r:id="rId61"/>
    <p:sldId id="332" r:id="rId62"/>
    <p:sldId id="331" r:id="rId63"/>
    <p:sldId id="289" r:id="rId64"/>
    <p:sldId id="333" r:id="rId65"/>
    <p:sldId id="334" r:id="rId66"/>
    <p:sldId id="290" r:id="rId67"/>
    <p:sldId id="335" r:id="rId68"/>
    <p:sldId id="336" r:id="rId69"/>
    <p:sldId id="291" r:id="rId70"/>
    <p:sldId id="292" r:id="rId71"/>
    <p:sldId id="337" r:id="rId72"/>
    <p:sldId id="293" r:id="rId73"/>
    <p:sldId id="294" r:id="rId74"/>
    <p:sldId id="296" r:id="rId75"/>
    <p:sldId id="297" r:id="rId76"/>
    <p:sldId id="298" r:id="rId77"/>
    <p:sldId id="299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7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oth loganathan" userId="3c00950333a7b37b" providerId="LiveId" clId="{DDE64805-C4EC-471A-878B-48815C59FA0A}"/>
    <pc:docChg chg="undo custSel addSld modSld">
      <pc:chgData name="vinoth loganathan" userId="3c00950333a7b37b" providerId="LiveId" clId="{DDE64805-C4EC-471A-878B-48815C59FA0A}" dt="2023-11-27T05:56:13.146" v="445" actId="20577"/>
      <pc:docMkLst>
        <pc:docMk/>
      </pc:docMkLst>
      <pc:sldChg chg="modSp mod">
        <pc:chgData name="vinoth loganathan" userId="3c00950333a7b37b" providerId="LiveId" clId="{DDE64805-C4EC-471A-878B-48815C59FA0A}" dt="2023-11-23T13:29:30.301" v="413" actId="255"/>
        <pc:sldMkLst>
          <pc:docMk/>
          <pc:sldMk cId="153125314" sldId="260"/>
        </pc:sldMkLst>
        <pc:spChg chg="mod">
          <ac:chgData name="vinoth loganathan" userId="3c00950333a7b37b" providerId="LiveId" clId="{DDE64805-C4EC-471A-878B-48815C59FA0A}" dt="2023-11-23T13:21:23.079" v="207" actId="14100"/>
          <ac:spMkLst>
            <pc:docMk/>
            <pc:sldMk cId="153125314" sldId="260"/>
            <ac:spMk id="15" creationId="{319D06E2-D16F-BD74-2546-1D253E6EC4AB}"/>
          </ac:spMkLst>
        </pc:spChg>
        <pc:spChg chg="mod">
          <ac:chgData name="vinoth loganathan" userId="3c00950333a7b37b" providerId="LiveId" clId="{DDE64805-C4EC-471A-878B-48815C59FA0A}" dt="2023-11-23T13:29:30.301" v="413" actId="255"/>
          <ac:spMkLst>
            <pc:docMk/>
            <pc:sldMk cId="153125314" sldId="260"/>
            <ac:spMk id="16" creationId="{20FF7B35-F30B-AD4A-4288-E4CA15BE6897}"/>
          </ac:spMkLst>
        </pc:spChg>
      </pc:sldChg>
      <pc:sldChg chg="modSp mod">
        <pc:chgData name="vinoth loganathan" userId="3c00950333a7b37b" providerId="LiveId" clId="{DDE64805-C4EC-471A-878B-48815C59FA0A}" dt="2023-11-25T03:52:53.192" v="439" actId="20577"/>
        <pc:sldMkLst>
          <pc:docMk/>
          <pc:sldMk cId="153125314" sldId="282"/>
        </pc:sldMkLst>
        <pc:spChg chg="mod">
          <ac:chgData name="vinoth loganathan" userId="3c00950333a7b37b" providerId="LiveId" clId="{DDE64805-C4EC-471A-878B-48815C59FA0A}" dt="2023-11-25T03:52:53.192" v="439" actId="20577"/>
          <ac:spMkLst>
            <pc:docMk/>
            <pc:sldMk cId="153125314" sldId="282"/>
            <ac:spMk id="10" creationId="{00000000-0000-0000-0000-000000000000}"/>
          </ac:spMkLst>
        </pc:spChg>
      </pc:sldChg>
      <pc:sldChg chg="modSp mod">
        <pc:chgData name="vinoth loganathan" userId="3c00950333a7b37b" providerId="LiveId" clId="{DDE64805-C4EC-471A-878B-48815C59FA0A}" dt="2023-11-23T13:07:50.345" v="9" actId="20577"/>
        <pc:sldMkLst>
          <pc:docMk/>
          <pc:sldMk cId="831630869" sldId="300"/>
        </pc:sldMkLst>
        <pc:spChg chg="mod">
          <ac:chgData name="vinoth loganathan" userId="3c00950333a7b37b" providerId="LiveId" clId="{DDE64805-C4EC-471A-878B-48815C59FA0A}" dt="2023-11-23T13:07:50.345" v="9" actId="20577"/>
          <ac:spMkLst>
            <pc:docMk/>
            <pc:sldMk cId="831630869" sldId="300"/>
            <ac:spMk id="16" creationId="{20FF7B35-F30B-AD4A-4288-E4CA15BE6897}"/>
          </ac:spMkLst>
        </pc:spChg>
      </pc:sldChg>
      <pc:sldChg chg="modSp mod">
        <pc:chgData name="vinoth loganathan" userId="3c00950333a7b37b" providerId="LiveId" clId="{DDE64805-C4EC-471A-878B-48815C59FA0A}" dt="2023-11-24T08:07:17.138" v="433" actId="20577"/>
        <pc:sldMkLst>
          <pc:docMk/>
          <pc:sldMk cId="1863693071" sldId="306"/>
        </pc:sldMkLst>
        <pc:spChg chg="mod">
          <ac:chgData name="vinoth loganathan" userId="3c00950333a7b37b" providerId="LiveId" clId="{DDE64805-C4EC-471A-878B-48815C59FA0A}" dt="2023-11-24T08:07:17.138" v="433" actId="20577"/>
          <ac:spMkLst>
            <pc:docMk/>
            <pc:sldMk cId="1863693071" sldId="306"/>
            <ac:spMk id="7" creationId="{00000000-0000-0000-0000-000000000000}"/>
          </ac:spMkLst>
        </pc:spChg>
      </pc:sldChg>
      <pc:sldChg chg="modSp mod">
        <pc:chgData name="vinoth loganathan" userId="3c00950333a7b37b" providerId="LiveId" clId="{DDE64805-C4EC-471A-878B-48815C59FA0A}" dt="2023-11-27T05:56:13.146" v="445" actId="20577"/>
        <pc:sldMkLst>
          <pc:docMk/>
          <pc:sldMk cId="1912863286" sldId="313"/>
        </pc:sldMkLst>
        <pc:spChg chg="mod">
          <ac:chgData name="vinoth loganathan" userId="3c00950333a7b37b" providerId="LiveId" clId="{DDE64805-C4EC-471A-878B-48815C59FA0A}" dt="2023-11-27T05:56:13.146" v="445" actId="20577"/>
          <ac:spMkLst>
            <pc:docMk/>
            <pc:sldMk cId="1912863286" sldId="313"/>
            <ac:spMk id="18" creationId="{00000000-0000-0000-0000-000000000000}"/>
          </ac:spMkLst>
        </pc:spChg>
      </pc:sldChg>
      <pc:sldChg chg="modSp mod">
        <pc:chgData name="vinoth loganathan" userId="3c00950333a7b37b" providerId="LiveId" clId="{DDE64805-C4EC-471A-878B-48815C59FA0A}" dt="2023-11-27T00:08:41.531" v="441" actId="20577"/>
        <pc:sldMkLst>
          <pc:docMk/>
          <pc:sldMk cId="2706504468" sldId="316"/>
        </pc:sldMkLst>
        <pc:spChg chg="mod">
          <ac:chgData name="vinoth loganathan" userId="3c00950333a7b37b" providerId="LiveId" clId="{DDE64805-C4EC-471A-878B-48815C59FA0A}" dt="2023-11-27T00:08:41.531" v="441" actId="20577"/>
          <ac:spMkLst>
            <pc:docMk/>
            <pc:sldMk cId="2706504468" sldId="316"/>
            <ac:spMk id="18" creationId="{00000000-0000-0000-0000-000000000000}"/>
          </ac:spMkLst>
        </pc:spChg>
      </pc:sldChg>
      <pc:sldChg chg="modSp mod">
        <pc:chgData name="vinoth loganathan" userId="3c00950333a7b37b" providerId="LiveId" clId="{DDE64805-C4EC-471A-878B-48815C59FA0A}" dt="2023-11-25T03:44:06.674" v="434" actId="14100"/>
        <pc:sldMkLst>
          <pc:docMk/>
          <pc:sldMk cId="2479383497" sldId="324"/>
        </pc:sldMkLst>
        <pc:spChg chg="mod">
          <ac:chgData name="vinoth loganathan" userId="3c00950333a7b37b" providerId="LiveId" clId="{DDE64805-C4EC-471A-878B-48815C59FA0A}" dt="2023-11-25T03:44:06.674" v="434" actId="14100"/>
          <ac:spMkLst>
            <pc:docMk/>
            <pc:sldMk cId="2479383497" sldId="324"/>
            <ac:spMk id="11" creationId="{00000000-0000-0000-0000-000000000000}"/>
          </ac:spMkLst>
        </pc:spChg>
      </pc:sldChg>
      <pc:sldChg chg="modSp mod">
        <pc:chgData name="vinoth loganathan" userId="3c00950333a7b37b" providerId="LiveId" clId="{DDE64805-C4EC-471A-878B-48815C59FA0A}" dt="2023-11-25T03:45:42.738" v="435" actId="207"/>
        <pc:sldMkLst>
          <pc:docMk/>
          <pc:sldMk cId="238991536" sldId="325"/>
        </pc:sldMkLst>
        <pc:spChg chg="mod">
          <ac:chgData name="vinoth loganathan" userId="3c00950333a7b37b" providerId="LiveId" clId="{DDE64805-C4EC-471A-878B-48815C59FA0A}" dt="2023-11-25T03:45:42.738" v="435" actId="207"/>
          <ac:spMkLst>
            <pc:docMk/>
            <pc:sldMk cId="238991536" sldId="325"/>
            <ac:spMk id="12" creationId="{00000000-0000-0000-0000-000000000000}"/>
          </ac:spMkLst>
        </pc:spChg>
      </pc:sldChg>
      <pc:sldChg chg="modSp mod">
        <pc:chgData name="vinoth loganathan" userId="3c00950333a7b37b" providerId="LiveId" clId="{DDE64805-C4EC-471A-878B-48815C59FA0A}" dt="2023-11-25T03:55:28.811" v="440" actId="20577"/>
        <pc:sldMkLst>
          <pc:docMk/>
          <pc:sldMk cId="8113683" sldId="327"/>
        </pc:sldMkLst>
        <pc:spChg chg="mod">
          <ac:chgData name="vinoth loganathan" userId="3c00950333a7b37b" providerId="LiveId" clId="{DDE64805-C4EC-471A-878B-48815C59FA0A}" dt="2023-11-25T03:55:28.811" v="440" actId="20577"/>
          <ac:spMkLst>
            <pc:docMk/>
            <pc:sldMk cId="8113683" sldId="327"/>
            <ac:spMk id="10" creationId="{00000000-0000-0000-0000-000000000000}"/>
          </ac:spMkLst>
        </pc:spChg>
      </pc:sldChg>
      <pc:sldChg chg="modSp mod">
        <pc:chgData name="vinoth loganathan" userId="3c00950333a7b37b" providerId="LiveId" clId="{DDE64805-C4EC-471A-878B-48815C59FA0A}" dt="2023-11-27T04:05:47.377" v="443" actId="20577"/>
        <pc:sldMkLst>
          <pc:docMk/>
          <pc:sldMk cId="2270128502" sldId="335"/>
        </pc:sldMkLst>
        <pc:spChg chg="mod">
          <ac:chgData name="vinoth loganathan" userId="3c00950333a7b37b" providerId="LiveId" clId="{DDE64805-C4EC-471A-878B-48815C59FA0A}" dt="2023-11-27T04:05:47.377" v="443" actId="20577"/>
          <ac:spMkLst>
            <pc:docMk/>
            <pc:sldMk cId="2270128502" sldId="335"/>
            <ac:spMk id="13" creationId="{00000000-0000-0000-0000-000000000000}"/>
          </ac:spMkLst>
        </pc:spChg>
      </pc:sldChg>
      <pc:sldChg chg="modSp add mod">
        <pc:chgData name="vinoth loganathan" userId="3c00950333a7b37b" providerId="LiveId" clId="{DDE64805-C4EC-471A-878B-48815C59FA0A}" dt="2023-11-23T13:29:09.791" v="411" actId="20577"/>
        <pc:sldMkLst>
          <pc:docMk/>
          <pc:sldMk cId="3082340345" sldId="340"/>
        </pc:sldMkLst>
        <pc:spChg chg="mod">
          <ac:chgData name="vinoth loganathan" userId="3c00950333a7b37b" providerId="LiveId" clId="{DDE64805-C4EC-471A-878B-48815C59FA0A}" dt="2023-11-23T13:29:09.791" v="411" actId="20577"/>
          <ac:spMkLst>
            <pc:docMk/>
            <pc:sldMk cId="3082340345" sldId="340"/>
            <ac:spMk id="16" creationId="{20FF7B35-F30B-AD4A-4288-E4CA15BE6897}"/>
          </ac:spMkLst>
        </pc:spChg>
      </pc:sldChg>
    </pc:docChg>
  </pc:docChgLst>
  <pc:docChgLst>
    <pc:chgData name="vinoth loganathan" userId="3c00950333a7b37b" providerId="LiveId" clId="{E57C4038-CAF3-461C-BD3A-9D7AE8083D65}"/>
    <pc:docChg chg="modSld">
      <pc:chgData name="vinoth loganathan" userId="3c00950333a7b37b" providerId="LiveId" clId="{E57C4038-CAF3-461C-BD3A-9D7AE8083D65}" dt="2024-12-05T12:22:38.301" v="1" actId="20577"/>
      <pc:docMkLst>
        <pc:docMk/>
      </pc:docMkLst>
      <pc:sldChg chg="modSp mod">
        <pc:chgData name="vinoth loganathan" userId="3c00950333a7b37b" providerId="LiveId" clId="{E57C4038-CAF3-461C-BD3A-9D7AE8083D65}" dt="2024-12-05T12:22:38.301" v="1" actId="20577"/>
        <pc:sldMkLst>
          <pc:docMk/>
          <pc:sldMk cId="153125314" sldId="288"/>
        </pc:sldMkLst>
        <pc:spChg chg="mod">
          <ac:chgData name="vinoth loganathan" userId="3c00950333a7b37b" providerId="LiveId" clId="{E57C4038-CAF3-461C-BD3A-9D7AE8083D65}" dt="2024-12-05T12:22:38.301" v="1" actId="20577"/>
          <ac:spMkLst>
            <pc:docMk/>
            <pc:sldMk cId="153125314" sldId="288"/>
            <ac:spMk id="1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24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208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58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76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54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37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42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11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38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8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65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6E6DE-BC30-42D4-9606-5C8D8A0340AE}" type="datetimeFigureOut">
              <a:rPr lang="en-IN" smtClean="0"/>
              <a:pPr/>
              <a:t>05-12-2024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1D53-C732-4F0A-A5C3-5C0D0ECA54E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72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E309C04E-C02C-EB07-0F92-69485F3B3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3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44" y="1845425"/>
            <a:ext cx="4919953" cy="3300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06AE9-AB26-1D26-9C12-1D8424CA4391}"/>
              </a:ext>
            </a:extLst>
          </p:cNvPr>
          <p:cNvSpPr txBox="1"/>
          <p:nvPr/>
        </p:nvSpPr>
        <p:spPr>
          <a:xfrm>
            <a:off x="885542" y="3237128"/>
            <a:ext cx="464004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OBJECTS</a:t>
            </a:r>
          </a:p>
        </p:txBody>
      </p:sp>
    </p:spTree>
    <p:extLst>
      <p:ext uri="{BB962C8B-B14F-4D97-AF65-F5344CB8AC3E}">
        <p14:creationId xmlns:p14="http://schemas.microsoft.com/office/powerpoint/2010/main" val="4057062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Example – Object Literals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199" y="1328468"/>
            <a:ext cx="10324381" cy="48484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&lt;h2&gt;JavaScript Objects&lt;/h2&gt;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&lt;p&gt;Creating a JavaScript Object:&lt;/p&gt;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person = {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:"John",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:"Doe", age:50,eyeColor:"blue"};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is " +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person.age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years old.";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72" y="1521023"/>
            <a:ext cx="4081454" cy="1688003"/>
          </a:xfrm>
          <a:prstGeom prst="rect">
            <a:avLst/>
          </a:prstGeom>
        </p:spPr>
      </p:pic>
      <p:sp>
        <p:nvSpPr>
          <p:cNvPr id="11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328468"/>
            <a:ext cx="10324381" cy="48484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&lt;h2&gt;JavaScript Objects&lt;/h2&gt;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&lt;p&gt;Creating a JavaScript Object:&lt;/p&gt;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person = {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:"John",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:"Doe", age:50,eyeColor:"blue"};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is " +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person.age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years old.";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Example – Object Literals – empty object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199" y="1328468"/>
            <a:ext cx="10324381" cy="48484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&lt;h2&gt;JavaScript Objects&lt;/h2&gt;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&lt;p&gt;Creating a JavaScript Object:&lt;/p&gt;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person = {};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"John";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person.lastName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"Doe";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person.age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50;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person.eyeColor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"blue";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is " +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person.age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years old.";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72" y="1521023"/>
            <a:ext cx="4081454" cy="16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98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6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Example – using Keyword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199" y="1328468"/>
            <a:ext cx="10324381" cy="48484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&lt;h2&gt;JavaScript Objects&lt;/h2&gt;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&lt;p&gt;Creating a JavaScript Object:&lt;/p&gt;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person = new Object();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"John";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person.lastName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"Doe";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person.age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50;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person.eyeColor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"blue";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is " +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person.age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years old.";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72" y="1521023"/>
            <a:ext cx="4081454" cy="16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53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Objects - Mutable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199" y="1328468"/>
            <a:ext cx="10324381" cy="48484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Objects are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mutable.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They are addressed by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reference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not by Values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For Example: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If person is an object, then the below syntax code will not create a copy of the object person. It is a person.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In simple words, we can say that both x and person are the same object.</a:t>
            </a:r>
          </a:p>
          <a:p>
            <a:pPr marL="1371600" lvl="3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 person = {</a:t>
            </a:r>
          </a:p>
          <a:p>
            <a:pPr marL="1371600" lvl="3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"John",</a:t>
            </a:r>
          </a:p>
          <a:p>
            <a:pPr marL="1371600" lvl="3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"Doe",</a:t>
            </a:r>
          </a:p>
          <a:p>
            <a:pPr marL="1371600" lvl="3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        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const x=person;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369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22781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Objects - Mutable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22539" y="897860"/>
            <a:ext cx="10324381" cy="49939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&lt;h2&gt;JavaScript Objects&lt;/h2&gt;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person =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"John",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"Doe",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age:50,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eyeColor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"blue"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x = person;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x.age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10;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is " +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person.age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years old.";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&lt;/script&gt;&lt;/body&gt;&lt;/html&gt;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52" y="1436373"/>
            <a:ext cx="5837354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6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22781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JavaScript Object Properties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22539" y="897860"/>
            <a:ext cx="10324381" cy="49939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Properties are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values associated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object is a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collection of unordered properties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Properties can usually be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changed, added and deleted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but some are read only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Syntax: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i="1" dirty="0" err="1">
                <a:solidFill>
                  <a:schemeClr val="bg1"/>
                </a:solidFill>
              </a:rPr>
              <a:t>objectName.property</a:t>
            </a:r>
            <a:r>
              <a:rPr lang="en-US" sz="1600" i="1" dirty="0">
                <a:solidFill>
                  <a:schemeClr val="bg1"/>
                </a:solidFill>
              </a:rPr>
              <a:t>      </a:t>
            </a:r>
            <a:r>
              <a:rPr lang="en-US" sz="1600" dirty="0">
                <a:solidFill>
                  <a:schemeClr val="bg1"/>
                </a:solidFill>
              </a:rPr>
              <a:t>// </a:t>
            </a:r>
            <a:r>
              <a:rPr lang="en-US" sz="1600" dirty="0" err="1">
                <a:solidFill>
                  <a:schemeClr val="bg1"/>
                </a:solidFill>
              </a:rPr>
              <a:t>person.age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i="1" dirty="0" err="1">
                <a:solidFill>
                  <a:schemeClr val="bg1"/>
                </a:solidFill>
              </a:rPr>
              <a:t>objectName</a:t>
            </a:r>
            <a:r>
              <a:rPr lang="en-US" sz="1600" dirty="0">
                <a:solidFill>
                  <a:schemeClr val="bg1"/>
                </a:solidFill>
              </a:rPr>
              <a:t>["</a:t>
            </a:r>
            <a:r>
              <a:rPr lang="en-US" sz="1600" i="1" dirty="0">
                <a:solidFill>
                  <a:schemeClr val="bg1"/>
                </a:solidFill>
              </a:rPr>
              <a:t>property</a:t>
            </a:r>
            <a:r>
              <a:rPr lang="en-US" sz="1600" dirty="0">
                <a:solidFill>
                  <a:schemeClr val="bg1"/>
                </a:solidFill>
              </a:rPr>
              <a:t>"]   // person["age"]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i="1" dirty="0" err="1">
                <a:solidFill>
                  <a:schemeClr val="bg1"/>
                </a:solidFill>
              </a:rPr>
              <a:t>objectName</a:t>
            </a:r>
            <a:r>
              <a:rPr lang="en-US" sz="1600" dirty="0">
                <a:solidFill>
                  <a:schemeClr val="bg1"/>
                </a:solidFill>
              </a:rPr>
              <a:t>[</a:t>
            </a:r>
            <a:r>
              <a:rPr lang="en-US" sz="1600" i="1" dirty="0">
                <a:solidFill>
                  <a:schemeClr val="bg1"/>
                </a:solidFill>
              </a:rPr>
              <a:t>expression</a:t>
            </a:r>
            <a:r>
              <a:rPr lang="en-US" sz="1600" dirty="0">
                <a:solidFill>
                  <a:schemeClr val="bg1"/>
                </a:solidFill>
              </a:rPr>
              <a:t>]   // x = "age"; person[x]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5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rgbClr val="FFFF00"/>
              </a:solidFill>
              <a:latin typeface="+mn-lt"/>
            </a:endParaRPr>
          </a:p>
          <a:p>
            <a:r>
              <a:rPr lang="en-US" sz="4400" b="1" dirty="0">
                <a:solidFill>
                  <a:srgbClr val="FFFF00"/>
                </a:solidFill>
                <a:latin typeface="+mn-lt"/>
              </a:rPr>
              <a:t>JavaScript Math Object</a:t>
            </a:r>
          </a:p>
          <a:p>
            <a:endParaRPr lang="en-US" sz="4000" b="1" dirty="0">
              <a:solidFill>
                <a:srgbClr val="FFFF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0973" y="1144588"/>
            <a:ext cx="10990053" cy="503237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 object allows us to perform </a:t>
            </a:r>
            <a:r>
              <a:rPr lang="en-US" sz="1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mathematical tasks on numbers.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It is not a constructor, so you cannot create Math instances. Instead, you access its properties and methods directly as static members.</a:t>
            </a: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Syntax:</a:t>
            </a:r>
            <a:r>
              <a:rPr lang="en-US" sz="18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Math. property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en-US" sz="1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: </a:t>
            </a: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Math.PI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endParaRPr lang="en-US" sz="1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provides </a:t>
            </a:r>
            <a:r>
              <a:rPr lang="en-US" sz="1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8 mathematical constants 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that can be accessed as Math properties:</a:t>
            </a:r>
          </a:p>
          <a:p>
            <a:pPr>
              <a:buFont typeface="Wingdings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3388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Math Properties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0973" y="1563484"/>
            <a:ext cx="10990053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-	return Euler’s number – 2.71828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Math.PI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-	returns PI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Math.SQRT2	-	returns the square root of 2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Math.SQRT1_2	-	returns the square root of 1/2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Math.LN2		-	returns the logarithm of 2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Math.LN10	-	returns the logarithm of 10	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Math.LOG2E	-	returns base 2 logarithm of 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Math.LOG10E	-	returns base 10 logarithm of E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Math Properties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0973" y="1144588"/>
            <a:ext cx="10990053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&lt;h2&gt;JavaScript Math Constants&lt;/h2&gt;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"&lt;p&gt;&lt;b&gt;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:&lt;/b&gt; " +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"&lt;/p&gt;" +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"&lt;p&gt;&lt;b&gt;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Math.PI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:&lt;/b&gt; " +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Math.PI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"&lt;/p&gt;" +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"&lt;p&gt;&lt;b&gt;Math.SQRT2:&lt;/b&gt; " + Math.SQRT2 + "&lt;/p&gt;" +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"&lt;p&gt;&lt;b&gt;Math.SQRT1_2:&lt;/b&gt; " + Math.SQRT1_2 + "&lt;/p&gt;" +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"&lt;p&gt;&lt;b&gt;Math.LN2:&lt;/b&gt; " + Math.LN2 + "&lt;/p&gt;" +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"&lt;p&gt;&lt;b&gt;Math.LN10:&lt;/b&gt; " + Math.LN10 + "&lt;/p&gt;" +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"&lt;p&gt;&lt;b&gt;Math.LOG2E:&lt;/b&gt; " + Math.LOG2E + "&lt;/p&gt;" +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"&lt;p&gt;&lt;b&gt;Math.Log10E:&lt;/b&gt; " + Math.LOG10E + "&lt;/p&gt;";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97" y="1477416"/>
            <a:ext cx="2872989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95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rgbClr val="FFFF00"/>
              </a:solidFill>
              <a:latin typeface="+mn-lt"/>
            </a:endParaRPr>
          </a:p>
          <a:p>
            <a:r>
              <a:rPr lang="en-US" sz="4400" b="1" dirty="0">
                <a:solidFill>
                  <a:srgbClr val="FFFF00"/>
                </a:solidFill>
                <a:latin typeface="+mn-lt"/>
              </a:rPr>
              <a:t>JavaScript Math Object</a:t>
            </a:r>
          </a:p>
          <a:p>
            <a:endParaRPr lang="en-US" sz="4000" b="1" dirty="0">
              <a:solidFill>
                <a:srgbClr val="FFFF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838200" y="1144588"/>
            <a:ext cx="10515600" cy="52562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Math Methods</a:t>
            </a:r>
          </a:p>
          <a:p>
            <a:pPr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Syntax : </a:t>
            </a: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Math.</a:t>
            </a:r>
            <a:r>
              <a:rPr lang="en-US" sz="1600" b="1" i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number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100000"/>
              </a:lnSpc>
              <a:buNone/>
            </a:pPr>
            <a:endParaRPr lang="en-US" sz="1600" u="sng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4 common methods</a:t>
            </a: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to round a number to an integer: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Math.round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(x)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Returns x rounded to its nearest integer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Math.ceil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(x)   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Returns x rounded up to its nearest 	integer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Math.floor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(x)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Returns x rounded down to its 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trunc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(x)	         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Returns the integer part of (new in ES6)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sign(x)	        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Returns if x is negative or positive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Example:Math.round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(4.6);  		-	result : 5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Math.ceil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(4.9);		-	result : 5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Math.trunc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(4.9);		-	result : 4</a:t>
            </a:r>
          </a:p>
          <a:p>
            <a:pPr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522" y="2206883"/>
            <a:ext cx="5958478" cy="268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3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r>
              <a:rPr lang="en-US" sz="73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Object Definitions</a:t>
            </a:r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018903"/>
            <a:ext cx="10879347" cy="58390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everything is an object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JavaScript object is a collection of named values.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Booleans can be objects (if defined with the new keyword)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Numbers can be objects (if defined with the new keyword)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Strings can be objects (if defined with the new keyword)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Dates are always objects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Maths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are always objects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Regular expressions are always objects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Arrays are always objects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Functions are always objects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Objects are always objects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all are objects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except Primitive data types.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u="sng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630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 Strings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Strings are for </a:t>
            </a: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storing and manipulating text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is zero or more characters written inside quotes.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 single or double quotes:</a:t>
            </a:r>
          </a:p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let carName1 = "Volvo XC60";  // Double quotes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let carName2 = 'Volvo XC60';  // Single quotes	let answer1 = "It's alright";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let answer2 = "He is called 'Johnny'";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let answer3 = 'He is called "Johnny"';</a:t>
            </a:r>
          </a:p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Length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find the length of a string, use the built-in length property:</a:t>
            </a:r>
          </a:p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let text = "ABCDEFGHIJKLMNOPQRSTUVWXYZ";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 length =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text.length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Escape Character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backslash (\) escape character turns special characters into string characters: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Code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Result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	</a:t>
            </a: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Description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\‘		    ‘	Single quote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\“		    “	Double quote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\\		    \	Backslash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sequence \"  inserts a double quote in a string: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lvl="1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 text = "We are the so-called \"Vikings\" from the 		north.";</a:t>
            </a:r>
          </a:p>
          <a:p>
            <a:pPr lvl="1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 text= 'It\'s alright.';</a:t>
            </a:r>
          </a:p>
          <a:p>
            <a:pPr lvl="1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 text = "The character \\ is called backslash.";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914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 Strings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871" y="1570957"/>
            <a:ext cx="6010863" cy="4732434"/>
          </a:xfrm>
        </p:spPr>
      </p:pic>
    </p:spTree>
    <p:extLst>
      <p:ext uri="{BB962C8B-B14F-4D97-AF65-F5344CB8AC3E}">
        <p14:creationId xmlns:p14="http://schemas.microsoft.com/office/powerpoint/2010/main" val="1266969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 Strings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>
          <a:xfrm>
            <a:off x="838199" y="1328468"/>
            <a:ext cx="10747075" cy="484849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Length Property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&lt;h1&gt;JavaScript Strings&lt;/h1&gt;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&lt;h2&gt;The length Property&lt;/h2&gt;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&lt;p&gt;The length of the string is:&lt;/p&gt;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 text = "ABCDEFGHIJKLMNOPQRSTUVWXYZ";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text.length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03" y="1621766"/>
            <a:ext cx="5426850" cy="19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Extracting String Parts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>
          <a:xfrm>
            <a:off x="838199" y="1328468"/>
            <a:ext cx="10747075" cy="484849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There are three methods for extracting a part of a String: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slice(start, end)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substring(start, end)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substr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start,length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Slice()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extracts a part of a String and returns the extracted part in a new string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method takes two parameters: start position and </a:t>
            </a:r>
            <a:r>
              <a:rPr lang="en-US" sz="16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end position. 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863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Slicing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>
          <a:xfrm>
            <a:off x="838199" y="1328468"/>
            <a:ext cx="10747075" cy="4848495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&lt;h1&gt;JavaScript Strings&lt;/h1&gt;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&lt;h2&gt;The slice() Method&lt;/h2&gt;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&lt;p&gt;The sliced (extracted) part of the string is:&lt;/p&gt;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 text = "Apple, Banana, Kiwi";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 part =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text.slice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(7,13);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part;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76" y="2063254"/>
            <a:ext cx="4636115" cy="179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97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Slicing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>
          <a:xfrm>
            <a:off x="838199" y="1328468"/>
            <a:ext cx="10747075" cy="484849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 text = "Apple, Banana, Kiwi";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let part =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text.slice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(7,13); 		Output : Banana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>
                <a:solidFill>
                  <a:srgbClr val="FFFF00"/>
                </a:solidFill>
              </a:rPr>
              <a:t>let part = </a:t>
            </a:r>
            <a:r>
              <a:rPr lang="en-US" sz="1600" dirty="0" err="1">
                <a:solidFill>
                  <a:srgbClr val="FFFF00"/>
                </a:solidFill>
              </a:rPr>
              <a:t>text.slice</a:t>
            </a:r>
            <a:r>
              <a:rPr lang="en-US" sz="1600" dirty="0">
                <a:solidFill>
                  <a:srgbClr val="FFFF00"/>
                </a:solidFill>
              </a:rPr>
              <a:t>(7);		Output : Banana, Kiwi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let part =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text.slice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(-12)		Output: Banana, Kiwi</a:t>
            </a:r>
          </a:p>
        </p:txBody>
      </p:sp>
    </p:spTree>
    <p:extLst>
      <p:ext uri="{BB962C8B-B14F-4D97-AF65-F5344CB8AC3E}">
        <p14:creationId xmlns:p14="http://schemas.microsoft.com/office/powerpoint/2010/main" val="36670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 String substring()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>
          <a:xfrm>
            <a:off x="838199" y="1328468"/>
            <a:ext cx="10747075" cy="4848495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start and end value less than 0 are treated as 0 in substring()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&lt;h1&gt;JavaScript String Methods&lt;/h1&gt;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&lt;p&gt;The substring() method extract a part of a string and returns the extracted parts in a new string:&lt;/p&gt;</a:t>
            </a: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let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str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 "Apple, Banana, Kiwi";</a:t>
            </a:r>
          </a:p>
          <a:p>
            <a:pPr>
              <a:buNone/>
            </a:pP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str.substring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(1,13);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82" y="5356730"/>
            <a:ext cx="6111770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04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 String </a:t>
            </a:r>
            <a:r>
              <a:rPr lang="en-US" sz="40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substr</a:t>
            </a:r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>
          <a:xfrm>
            <a:off x="838199" y="1328468"/>
            <a:ext cx="10747075" cy="484849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second parameter specifies the length of the extracted part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&lt;h1&gt;JavaScript String Methods&lt;/h1&gt;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&lt;p&gt;The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substr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 method extract a part of a string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and returns the extracted parts in a new string:&lt;/p&gt;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let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str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 "Apple, Banana, Kiwi";</a:t>
            </a:r>
          </a:p>
          <a:p>
            <a:pPr>
              <a:buNone/>
            </a:pP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str.substr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(7,6);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61" y="1912423"/>
            <a:ext cx="5685013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54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 String Methods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slice()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extracts a part of a string and returns the extracted part in a new string.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substring()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substring() is similar to slice().The difference is that start and end values less than 0 are 			  	  treated as 0 in substring().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substr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substr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 is similar to slice(). The difference is that the second parameter specifies 				    	 the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length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of the extracted part.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replace()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replaces a specified value with another value in a string, case sensitive.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replaceAll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specify a regular expression instead of a string to be replaced.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toUpperCase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string is converted to upper case with 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toUpperCase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toLowerCase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string is converted to lower case with 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toLowerCase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().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 String Methods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936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concat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concat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 joins two or more strings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trim()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removes whitespace from both sides of a string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trimStart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removes whitespace only from the start of a string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trimEnd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removes whitespace only from the end of a string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padStart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support padding at the beginning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padEnd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at the end of a string.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charAt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returns the character at a specified index (position) in a string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charCodeAt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returns the Unicode of the character at a specified index in a string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split()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 string can be converted to an array with the split() method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r>
              <a:rPr lang="en-US" sz="73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Object Definitions</a:t>
            </a:r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018903"/>
            <a:ext cx="10879347" cy="5839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variables can contain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single values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let person = “Alexa”;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But objects can contain many values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 values are written as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name : value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pairs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let person = {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firstname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: “John”,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: “Doe”, age : 50,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eyeColor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: “blue”};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u="sng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072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 String Methods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indexOf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returns the index of (position of) the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occurrence of a string in a string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lastIndexOf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returns the index of the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occurrence of a specified text in a string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search()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searches a string for a string (or a regular expression) and returns the position of the match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match()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returns an array containing the results of matching a string against a string (or a regular 				     expression)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matchAll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returns an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iterator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containing the results of matching a string against a string (or a regular 				    expression).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includes()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returns true if a string contains a specified value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startsWith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returns true if a string begins with a specified value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endsWith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returns true if a string ends with a specified value</a:t>
            </a:r>
          </a:p>
          <a:p>
            <a:pPr>
              <a:lnSpc>
                <a:spcPct val="15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 String Search-Example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3282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 text = "Please locate where 'locate' occurs!";</a:t>
            </a:r>
            <a:b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text.indexOf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(“locate");					Output : 7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 text = "Please locate where 'locate' occurs!";</a:t>
            </a:r>
            <a:b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text.lastIndexOf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("locate");					Output : 21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 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 "Please locate where 'locate' occurs!";</a:t>
            </a:r>
            <a:b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str.search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(/locate/);						Output : 7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 text = "The rain in SPAIN stays mainly in the plain";</a:t>
            </a:r>
            <a:b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text.match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(/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ain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/);						Output : 1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ain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 text = "I love cats. Cats are very easy to love. Cats are very popular."</a:t>
            </a:r>
          </a:p>
          <a:p>
            <a:pPr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iterator =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text.matchAll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(/Cats/g);				Output : Cats, Cats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 text = "Hello world, welcome to the universe.";</a:t>
            </a:r>
            <a:b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text.includes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("world", 12);					Output : false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 text = "Hello world, welcome to the universe.";</a:t>
            </a:r>
            <a:b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text.endsWith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("world", 11);					Output : true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+mn-lt"/>
              </a:rPr>
              <a:t>Date Methods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8468"/>
            <a:ext cx="10721196" cy="552953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&lt;h1&gt;JavaScript Dates&lt;/h1&gt;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&lt;h2&gt;Using new Date()&lt;/h2&gt;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&lt;p&gt;new Date() without arguments, creates a date object with the current date and time:&lt;/p&gt;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 = new Date();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d;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16" y="3795266"/>
            <a:ext cx="5509737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1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+mn-lt"/>
              </a:rPr>
              <a:t>Date Methods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28468"/>
            <a:ext cx="10721196" cy="552953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&lt;h1&gt;JavaScript Dates&lt;/h1&gt;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&lt;h2&gt;Using new Date()&lt;/h2&gt;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 = new Date("2022-03-25");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d;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65" y="2291811"/>
            <a:ext cx="4038950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01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+mn-lt"/>
              </a:rPr>
              <a:t>Date Methods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294736" y="1536838"/>
            <a:ext cx="5181600" cy="5032375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Creating Date Objects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Date objects are created with the </a:t>
            </a: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new Date() constructor.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There are</a:t>
            </a: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 9 ways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to create a new date object: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new Date()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 Date(</a:t>
            </a:r>
            <a:r>
              <a:rPr lang="en-US" sz="1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date string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 Date(</a:t>
            </a:r>
            <a:r>
              <a:rPr lang="en-US" sz="1600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year,month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 Date(</a:t>
            </a:r>
            <a:r>
              <a:rPr lang="en-US" sz="1600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year,month,day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 Date(</a:t>
            </a:r>
            <a:r>
              <a:rPr lang="en-US" sz="1600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year,month,day,hours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 Date(</a:t>
            </a:r>
            <a:r>
              <a:rPr lang="en-US" sz="1600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year,month,day,hours,minutes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 Date(</a:t>
            </a:r>
            <a:r>
              <a:rPr lang="en-US" sz="1600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year,month,day,hours,minutes,seconds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 Date(</a:t>
            </a:r>
            <a:r>
              <a:rPr lang="en-US" sz="1600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year,month,day,hours,minutes,seconds,ms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 Date(</a:t>
            </a:r>
            <a:r>
              <a:rPr lang="en-US" sz="1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milliseconds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500003" y="1732781"/>
            <a:ext cx="5181600" cy="483643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 Date(</a:t>
            </a:r>
            <a:r>
              <a:rPr lang="en-US" sz="1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date string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 creates a date object from a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date string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 d = new Date("October 13, 2014 11:13:00");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 Date(</a:t>
            </a:r>
            <a:r>
              <a:rPr lang="en-US" sz="1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year, month, ...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 Date(</a:t>
            </a:r>
            <a:r>
              <a:rPr lang="en-US" sz="1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year, month, ...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 creates a date object with a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specified date and time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 d = new Date(2018, 11, 24, 10, 33, 30, 0);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 Date(</a:t>
            </a:r>
            <a:r>
              <a:rPr lang="en-US" sz="1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milliseconds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 Date(</a:t>
            </a:r>
            <a:r>
              <a:rPr lang="en-US" sz="1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milliseconds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 creates a new date object as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milliseconds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plus zero time: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 d = new Date(24 * 60 * 60 * 1000);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// or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 d = new Date(86400000);</a:t>
            </a:r>
          </a:p>
          <a:p>
            <a:pPr>
              <a:buNone/>
            </a:pPr>
            <a:r>
              <a:rPr lang="en-US" sz="1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 d = new Date();</a:t>
            </a:r>
            <a:br>
              <a:rPr lang="en-US" sz="1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7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d.toUTCString</a:t>
            </a:r>
            <a:r>
              <a:rPr lang="en-US" sz="1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pPr>
              <a:buNone/>
            </a:pPr>
            <a:r>
              <a:rPr lang="en-US" sz="1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 d = new Date();</a:t>
            </a:r>
            <a:br>
              <a:rPr lang="en-US" sz="1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7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d.toISOString</a:t>
            </a:r>
            <a:r>
              <a:rPr lang="en-US" sz="1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24733" y="156755"/>
            <a:ext cx="10515600" cy="836914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+mn-lt"/>
              </a:rPr>
              <a:t>JavaScript Date Formats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350281" y="1454066"/>
            <a:ext cx="11464504" cy="514179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 = new Date("October 13, 2014 11:13:00");			Output : Mon Oct 13 2014 11.13..00 GMT +0530(IST)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 = new Date("2022-03-25");				Output: Fri Mar 25 2022 11.13..00 GMT +0530(IST)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 = new Date(2018, 11, 24, 10, 33, 30, 0);			Output : Mon Dec 24 2018 10:33:30 GMT+0530 (IST)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 = new Date(2018, 15, 24, 10, 33, 30, 0); // month &gt;11		Output: </a:t>
            </a:r>
            <a:r>
              <a:rPr lang="en-US" sz="1600" dirty="0">
                <a:solidFill>
                  <a:schemeClr val="bg1"/>
                </a:solidFill>
              </a:rPr>
              <a:t>Wed Apr 24 2019 10:33:30 GMT+0530 (IST)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579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714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+mn-lt"/>
              </a:rPr>
              <a:t>JavaScript Date Formats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152400" y="1506447"/>
            <a:ext cx="5181600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There are generally </a:t>
            </a: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types of JavaScript date input formats:</a:t>
            </a:r>
          </a:p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pPr>
              <a:buNone/>
            </a:pP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ISO Date		"2015-03-25" (The International Standard)</a:t>
            </a:r>
          </a:p>
          <a:p>
            <a:pPr>
              <a:buNone/>
            </a:pP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Short Date		"03/25/2015“</a:t>
            </a:r>
          </a:p>
          <a:p>
            <a:pPr>
              <a:buNone/>
            </a:pP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Long Date		"Mar 25 2015" or "25 Mar 2015“</a:t>
            </a:r>
          </a:p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Date Output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Sat Dec 03 2022 19:24:55 GMT+0530 (India Standard Time)</a:t>
            </a:r>
          </a:p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ISO Dates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ISO 8601 is the international standard for the representation of dates and times.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ISO 8601 syntax (YYYY-MM-DD) is the preferred JavaScript date format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805352" y="1577046"/>
            <a:ext cx="5181600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ISO Dates (Year and Month)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 dates can be written without specifying the day (YYYY-MM):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const d = new Date("2015-03");</a:t>
            </a:r>
          </a:p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ISO Dates (Date-Time)</a:t>
            </a:r>
          </a:p>
          <a:p>
            <a:pPr>
              <a:buFont typeface="Courier New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ISO dates can be written with added hours, minutes, and seconds (YYYY-MM-DDTHH:MM:SSZ):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const d = new Date("2015-03-25T12:00:00Z");</a:t>
            </a:r>
          </a:p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Short Dates.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Short dates are written with an "MM/DD/YYYY" syntax like this: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 d = new Date("03/25/2015");</a:t>
            </a:r>
          </a:p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Long Dates.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Long dates are most often written with a "MMM DD YYYY" syntax like this: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 d = new Date("Mar 25 2015");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27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JavaScript Date Formats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375804"/>
            <a:ext cx="10755702" cy="48011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If you had a  valid date string, you can use the </a:t>
            </a: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Date.parse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method to convert it to milliseconds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Date Input - </a:t>
            </a:r>
            <a:r>
              <a:rPr lang="en-US" sz="1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Parsing Dates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Date.parse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 returns the number of milliseconds between the date and January 1, 1970: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let </a:t>
            </a:r>
            <a:r>
              <a:rPr lang="en-US" sz="18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msec</a:t>
            </a:r>
            <a:r>
              <a:rPr lang="en-US" sz="1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8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Date.parse</a:t>
            </a:r>
            <a:r>
              <a:rPr lang="en-US" sz="1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("March 21, 2012");</a:t>
            </a:r>
          </a:p>
          <a:p>
            <a:pPr marL="0" indent="0">
              <a:buNone/>
            </a:pPr>
            <a:endParaRPr lang="en-US" sz="1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let </a:t>
            </a:r>
            <a:r>
              <a:rPr lang="en-US" sz="18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msec</a:t>
            </a:r>
            <a:r>
              <a:rPr lang="en-US" sz="1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8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Date.parse</a:t>
            </a:r>
            <a:r>
              <a:rPr lang="en-US" sz="1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("March 21, 2012");</a:t>
            </a:r>
            <a:br>
              <a:rPr lang="en-US" sz="1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8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 d = new Date(</a:t>
            </a:r>
            <a:r>
              <a:rPr lang="en-US" sz="18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msec</a:t>
            </a:r>
            <a:r>
              <a:rPr lang="en-US" sz="1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06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27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JavaScript Date Get Methods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260230" y="1831076"/>
            <a:ext cx="5181600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 new Date() Constructor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 Date() 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returns a date object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 the current date and time.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Get the Current Time</a:t>
            </a:r>
          </a:p>
          <a:p>
            <a:pPr lvl="1"/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date = new Date();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Date Get Methods</a:t>
            </a:r>
          </a:p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                      Description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getFullYear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      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year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as a four digit number (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yyyy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getMonth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  	 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month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as a number (0-11)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getDate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   	 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day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as a number (1-31)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getDay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   	 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weekday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as a number (0-6)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getHours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     	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hour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(0-23)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getMinutes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 	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minute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(0-59)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getSeconds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  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second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(0-59)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getMilliseconds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millisecond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  (0-999)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getTime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  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(milliseconds since January 1, 1970)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27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JavaScript Date Get Methods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&lt;h1&gt;JavaScript Dates&lt;/h1&gt;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&lt;h2&gt;Using new Date()&lt;/h2&gt;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&lt;p&gt;Create a new date object with the current date and time:&lt;/p&gt;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 = new Date();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d;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27" y="1825382"/>
            <a:ext cx="4252328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r>
              <a:rPr lang="en-US" sz="73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Object Definitions</a:t>
            </a:r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018902"/>
            <a:ext cx="11246492" cy="6037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>
              <a:lnSpc>
                <a:spcPct val="150000"/>
              </a:lnSpc>
            </a:pPr>
            <a:r>
              <a:rPr lang="en-US" sz="24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Real Life Objects, Properties, and Methods</a:t>
            </a: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car is an 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2" algn="l" fontAlgn="base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car has </a:t>
            </a:r>
            <a:r>
              <a:rPr lang="en-US" sz="24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properties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like weight and color, and </a:t>
            </a:r>
            <a:r>
              <a:rPr lang="en-US" sz="24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methods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like start and stop:</a:t>
            </a:r>
          </a:p>
          <a:p>
            <a:pPr lvl="2" algn="l" fontAlgn="base">
              <a:lnSpc>
                <a:spcPct val="150000"/>
              </a:lnSpc>
            </a:pPr>
            <a:r>
              <a:rPr lang="en-US" sz="24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b="1" u="sng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Properties    </a:t>
            </a:r>
            <a:r>
              <a:rPr lang="en-US" sz="24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sz="2400" b="1" u="sng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Methods</a:t>
            </a:r>
          </a:p>
          <a:p>
            <a:pPr lvl="2" algn="l" fontAlgn="base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car.name=Fiat	                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car.start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 lvl="2" algn="l" fontAlgn="base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car.model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=500	                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car.drive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 lvl="2" algn="l" fontAlgn="base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car.weight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=850kg	    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car.brake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 lvl="2" algn="l" fontAlgn="base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car.color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=white</a:t>
            </a:r>
            <a:r>
              <a:rPr lang="en-US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     car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.stop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045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 Set Date Methods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035170"/>
            <a:ext cx="10678064" cy="582283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 Date Methods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 Date methods are used for setting a part of a date:</a:t>
            </a:r>
          </a:p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6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Description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setDate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 the day as a number (1-31)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setFullYear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 the year (optionally month and  day)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setHours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 the hour (0-23)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setMilliseconds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 the milliseconds (0-999)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setMinutes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 the minutes (0-59)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setMonth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 the month (0-11)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setSeconds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 the seconds (0-59)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setTime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		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 the time (milliseconds since January 1, 1970)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85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 Set Date Methods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74453" y="635183"/>
            <a:ext cx="10396268" cy="493342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d = new Date("2021-03-25");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d.getFullYear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d = new Date("2021-03-25");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d.getMonth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d = new Date("2021-03-25");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d.getDate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d = new Date("2021-03-25");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d.getHours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d = new Date();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d.setFullYear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(2020);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d = new Date();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d.setMonth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(11);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d = new Date();</a:t>
            </a: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d.setSeconds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(30);</a:t>
            </a:r>
          </a:p>
        </p:txBody>
      </p:sp>
    </p:spTree>
    <p:extLst>
      <p:ext uri="{BB962C8B-B14F-4D97-AF65-F5344CB8AC3E}">
        <p14:creationId xmlns:p14="http://schemas.microsoft.com/office/powerpoint/2010/main" val="355495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270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+mn-lt"/>
              </a:rPr>
              <a:t>JavaScript Booleans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199" y="1375804"/>
            <a:ext cx="10824713" cy="4801159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JavaScript Boolean represents one of two values: 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true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 or 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false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en-US" sz="1600" u="sng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u="sng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 Boolean() Function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 can use the Boolean() function to find out if an expression (or a variable) is true: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Boolean(10 &gt; 9)</a:t>
            </a: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Boolean value of an expression is the basis for all JavaScript comparisons and conditions.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let x = -0;</a:t>
            </a:r>
            <a:b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Boolean(x);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04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JavaScript Booleans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43464" y="1442745"/>
            <a:ext cx="10353136" cy="525849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&lt;h2&gt;JavaScript Booleans&lt;/h2&gt;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&lt;p&gt;Display the value of Boolean(10 &gt; 9):&lt;/p&gt;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Boolean(10 &gt; 9);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479383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2708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 Numbers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414068" y="1155940"/>
            <a:ext cx="11507638" cy="502102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has only one type of number. Numbers can be written with or without decimals.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let x = 3.14;    // A number with decimals</a:t>
            </a:r>
          </a:p>
          <a:p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Extra large or extra small numbers can be written with scientific (exponent) notation:</a:t>
            </a:r>
          </a:p>
          <a:p>
            <a:pPr>
              <a:buNone/>
            </a:pPr>
            <a:r>
              <a:rPr lang="da-DK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da-DK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let x = 123e5;    // 12300000</a:t>
            </a:r>
          </a:p>
          <a:p>
            <a:pPr>
              <a:buNone/>
            </a:pPr>
            <a:r>
              <a:rPr lang="da-DK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	let y = 123e-5   //0.00123</a:t>
            </a:r>
          </a:p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da-DK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/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71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 Numbers – 64 Bit Floating Point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838200" y="1834251"/>
            <a:ext cx="10910977" cy="435133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numbers are always stored as double precision floating point numbers, following the international IEEE 754 standard</a:t>
            </a:r>
          </a:p>
          <a:p>
            <a:pPr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 format stores numbers in 64 bits, where the number is stored in bits 0 to 51, the exponent in bits 52 to 62 and the sign in bit 63.</a:t>
            </a:r>
          </a:p>
          <a:p>
            <a:pPr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Integer Precision: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Integers are accurate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upto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15 digits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let x=999999999999999;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Floating Precision: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Floating Point arithmetic is not always 100% accurate.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let x=14.9; </a:t>
            </a:r>
          </a:p>
        </p:txBody>
      </p:sp>
    </p:spTree>
    <p:extLst>
      <p:ext uri="{BB962C8B-B14F-4D97-AF65-F5344CB8AC3E}">
        <p14:creationId xmlns:p14="http://schemas.microsoft.com/office/powerpoint/2010/main" val="238991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381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7898" cy="67004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JavaScript Document Object Model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953588"/>
            <a:ext cx="10515600" cy="59044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a programming interface that allows us to create, change, or remove elements from the document.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When a webpage is loaded,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browser creates a Document Object Model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the page.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HTML DOM model is constructed as a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tree of Objects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419" y="2616409"/>
            <a:ext cx="6029414" cy="34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381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7898" cy="67004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Functions of JavaScript with DOM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953588"/>
            <a:ext cx="10515600" cy="59044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can change all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HTML elements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the page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can change all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HTML attributes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the page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can change all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CSS styles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the page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can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remove existing HTML elements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attributes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can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add new HTML elements and attributes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can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react to all existing HTML events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the page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can create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new HTML events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page.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3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381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7898" cy="67004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HTML DOM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953588"/>
            <a:ext cx="10515600" cy="59044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HTML DOM is a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standard object model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programming interface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HTML.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HTML DOM is a standard for how to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get, change, add, or delete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 elements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The HTML elements as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objects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properties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all the HTML elements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methods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to access all HTML elements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events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for all the HTML elements</a:t>
            </a:r>
          </a:p>
        </p:txBody>
      </p:sp>
    </p:spTree>
    <p:extLst>
      <p:ext uri="{BB962C8B-B14F-4D97-AF65-F5344CB8AC3E}">
        <p14:creationId xmlns:p14="http://schemas.microsoft.com/office/powerpoint/2010/main" val="3245274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381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7898" cy="67004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JavaScript Document Object Model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953588"/>
            <a:ext cx="10515600" cy="59044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Document object is an o</a:t>
            </a: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bject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that provides access to all HTML elements of a document.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When an HTML document is loaded into a browser window, then it becomes a document object.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document object 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stores the elements of an HTML document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such as HTML, HEAD, BODY, and other HTML tags as objects.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document object is 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 child object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the Window object, which refers to the browser.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What we can do with Document Object</a:t>
            </a:r>
            <a:r>
              <a:rPr lang="en-US" sz="1600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1600" u="sng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Suppose you have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created a FORM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an HTML document using the FORM element and added some text fields and Buttons on the Form.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 Submitting the Form you want to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validate the input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or display input on another page.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this situation, you can use a document object which is a child object of the window object. Using the document object, you can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access the elements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the form and validate the Input.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Document Object provides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different collection elements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such as anchor and Links which helps you to count the number of specific elements on a form.</a:t>
            </a:r>
          </a:p>
          <a:p>
            <a:pPr>
              <a:lnSpc>
                <a:spcPct val="150000"/>
              </a:lnSpc>
            </a:pP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31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Example - Objects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018903"/>
            <a:ext cx="10879347" cy="583909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>
              <a:lnSpc>
                <a:spcPct val="150000"/>
              </a:lnSpc>
            </a:pPr>
            <a:r>
              <a:rPr lang="en-US" sz="1600" b="1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&lt;h2&gt;JavaScript Objects&lt;/h2&gt;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&lt;p&gt;Creating an object:&lt;/p&gt;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 person = {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: "John",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: "Doe",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age     : 50,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eyeColor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: "blue"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};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" +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person.lastName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945" y="1688948"/>
            <a:ext cx="4938770" cy="16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40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04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JavaScript Document Object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084217"/>
            <a:ext cx="10515600" cy="509274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Document Object also provides various properties such as 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URL, 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bgcolor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etc. 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allow you to retrieve the details of a document and various methods such as 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open(), close(), write(),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getElementById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(), 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getElementByName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(), etc. 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allow you to perform various tasks like opening an HTML document to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display output and writing a text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on Web Page.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Document Object also allows you to 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create cookies for a webpage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by providing a property named cookie. 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cookie stores information about the user's computer, which helps in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accessing visited websites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en-US" sz="1600" u="sng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 Document Object Properties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property is accessed by using the following notation: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objectName.propertyName</a:t>
            </a: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where 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is the name of the object and </a:t>
            </a:r>
          </a:p>
          <a:p>
            <a:pPr>
              <a:buNone/>
            </a:pP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propertyName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is the name of its property.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b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04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Accessing the DOM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084217"/>
            <a:ext cx="10515600" cy="50927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API directly in JavaScript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from within what is called a script, a program run by the browser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When you create a script, you can immediately start using the API for the document or window object to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manipulate the document itself,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 any of the various elements in the web page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DOM programming can be as simple as the following example, which displays a message on the console.</a:t>
            </a:r>
          </a:p>
          <a:p>
            <a:pPr marL="457200" lvl="1" indent="0">
              <a:buNone/>
            </a:pP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&lt;body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onload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=“console.log(“Welcome to my home page”);”&gt;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	……….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	&lt;/body&gt;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not recommended to mix the structure of the page and manipulation of the DOM, the JavaScript parts will be grouped together here and separated from the HTML.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314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256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JavaScript Document Object</a:t>
            </a:r>
            <a:br>
              <a:rPr lang="en-US" sz="4000" b="1" dirty="0">
                <a:solidFill>
                  <a:srgbClr val="FFFF00"/>
                </a:solidFill>
              </a:rPr>
            </a:br>
            <a:br>
              <a:rPr lang="en-US" sz="4000" b="1" dirty="0">
                <a:solidFill>
                  <a:srgbClr val="FFFF00"/>
                </a:solidFill>
              </a:rPr>
            </a:b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084217"/>
            <a:ext cx="10515600" cy="509274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b="1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Properties	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1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Description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Cookie		returns a report that contains all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visible and unexpired cookies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associated with the document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Domain		returns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domain name of the server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from which the document has originated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lastModified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returns the date on which document was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last modified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documentMode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returns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used by the browser to process the document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readyState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returns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loading status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the document.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referrer		returns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URL of the documents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referred to in an HTML document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Title		returns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name of the HTML document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defined between the starting and ending tags of the TITLE 			element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URL		returns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full URL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Example - DOM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&lt;!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doctype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html&gt;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&lt;head&gt;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&lt;style&gt; /* CSS comes here */ &lt;/style&gt;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&lt;title&gt;Document Properties&lt;/title&gt;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&lt;/head&gt;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&lt;body&gt;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&lt;h3&gt;Document Properties Example&lt;/h3&gt;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 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document.write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document.cookie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“&lt;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&gt;”)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document.write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document.domain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+"&lt;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&gt;")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document.write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document.lastModified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+"&lt;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&gt;")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document.write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document.documentMode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+"&lt;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&gt;")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document.write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document.title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+"&lt;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&gt;")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document.write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(document.url +"&lt;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&gt;")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&lt;/html&gt;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1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58887" cy="83691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 Document Object Methods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319349"/>
            <a:ext cx="10515600" cy="5141836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Document object also provides various methods to access HTML elements.</a:t>
            </a:r>
          </a:p>
          <a:p>
            <a:pPr>
              <a:buFont typeface="Wingdings" pitchFamily="2" charset="2"/>
              <a:buChar char="ü"/>
            </a:pP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open()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opens an HTML document to display the output</a:t>
            </a:r>
          </a:p>
          <a:p>
            <a:pPr lvl="1">
              <a:buNone/>
            </a:pP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Syntax:document.open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mimetype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 replace)</a:t>
            </a:r>
          </a:p>
          <a:p>
            <a:pPr lvl="1">
              <a:buNone/>
            </a:pPr>
            <a:endParaRPr lang="en-US" sz="16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close()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closes an HTML document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Syntax:document.close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>
              <a:buNone/>
            </a:pPr>
            <a:endParaRPr lang="en-US" sz="16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write()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Writes HTML expressions or JavaScript code into an HTML document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Syntax: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document.write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(exp1, exp2, ...)</a:t>
            </a:r>
          </a:p>
          <a:p>
            <a:pPr>
              <a:buNone/>
            </a:pPr>
            <a:endParaRPr lang="en-US" sz="16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Wingdings" pitchFamily="2" charset="2"/>
              <a:buChar char="ü"/>
            </a:pP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writeln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write a new line character after each HTML expressions or JavaScript Code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Syntax:document.writeln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(exp1, exp2, ...)</a:t>
            </a:r>
          </a:p>
          <a:p>
            <a:pPr>
              <a:buNone/>
            </a:pPr>
            <a:endParaRPr lang="en-US" sz="16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getElementById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returns the reference of first element of an HTML document with the specified id.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Syntax: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document.getElementById(id)</a:t>
            </a:r>
          </a:p>
          <a:p>
            <a:pPr>
              <a:buFont typeface="Wingdings" pitchFamily="2" charset="2"/>
              <a:buChar char="ü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JavaScript Document Object Methods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183255" y="1526876"/>
            <a:ext cx="10246743" cy="518913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getElementByName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returns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reference of an element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 the specified name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Syntax: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document.getElementsByName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(name)</a:t>
            </a: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>
              <a:buFont typeface="Wingdings" pitchFamily="2" charset="2"/>
              <a:buChar char="ü"/>
            </a:pP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getElementsByTagName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returns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all elements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 the specified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tagname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Syntax: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document.getElementsByTagName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tagname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Example - DOM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1891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&lt;!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doctype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html&gt;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&lt;head&gt;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&lt;title&gt;JS Document Methods Example&lt;/title&gt;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&lt;/head&gt;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 &lt;h3&gt;Document Methods Example&lt;/h3&gt;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id="demo"&gt;It Will change&lt;/p&gt;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 // Open document 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document.open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(); // writing 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document.write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("Hello" +"&lt;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&gt;");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"Set by ID";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&lt;/body&gt;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228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3996" cy="52185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Using JSON to Represent objects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88189" y="1095350"/>
            <a:ext cx="11179833" cy="55231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Object Notation is a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standard text-based format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representing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structured data based on JavaScript object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syntax.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commonly used for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transmitting data in web applications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// JSON object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 data =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"name": "John",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"age": 22, 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"hobby":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"reading" : true,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"gaming" : false,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"sport" : "football“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},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"class" : ["JavaScript", "HTML", "</a:t>
            </a:r>
            <a:r>
              <a:rPr lang="en-US" sz="16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CSS"]}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console.log(data.name);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console.log(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data.hobby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);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console.log(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data.hobby.sport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);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console.log(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data.class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[1]);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96" y="1532277"/>
            <a:ext cx="6002915" cy="15939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4038" y="3476445"/>
            <a:ext cx="58760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&lt;!DOCTYPE html&gt;</a:t>
            </a:r>
          </a:p>
          <a:p>
            <a:r>
              <a:rPr lang="en-US" sz="1500" dirty="0">
                <a:solidFill>
                  <a:schemeClr val="bg1"/>
                </a:solidFill>
              </a:rPr>
              <a:t>&lt;html&gt;</a:t>
            </a:r>
          </a:p>
          <a:p>
            <a:r>
              <a:rPr lang="en-US" sz="1500" dirty="0">
                <a:solidFill>
                  <a:schemeClr val="bg1"/>
                </a:solidFill>
              </a:rPr>
              <a:t>&lt;body&gt;</a:t>
            </a:r>
          </a:p>
          <a:p>
            <a:r>
              <a:rPr lang="en-US" sz="1500" dirty="0">
                <a:solidFill>
                  <a:schemeClr val="bg1"/>
                </a:solidFill>
              </a:rPr>
              <a:t>&lt;h2&gt;Access a JavaScript object&lt;/h2&gt;</a:t>
            </a:r>
          </a:p>
          <a:p>
            <a:r>
              <a:rPr lang="en-US" sz="1500" dirty="0">
                <a:solidFill>
                  <a:schemeClr val="bg1"/>
                </a:solidFill>
              </a:rPr>
              <a:t>&lt;p id="demo"&gt;&lt;/p&gt;</a:t>
            </a:r>
          </a:p>
          <a:p>
            <a:r>
              <a:rPr lang="en-US" sz="1500" dirty="0">
                <a:solidFill>
                  <a:schemeClr val="bg1"/>
                </a:solidFill>
              </a:rPr>
              <a:t>&lt;script&gt;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const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myObj</a:t>
            </a:r>
            <a:r>
              <a:rPr lang="en-US" sz="1500" dirty="0">
                <a:solidFill>
                  <a:schemeClr val="bg1"/>
                </a:solidFill>
              </a:rPr>
              <a:t> = {</a:t>
            </a:r>
            <a:r>
              <a:rPr lang="en-US" sz="1500" dirty="0" err="1">
                <a:solidFill>
                  <a:schemeClr val="bg1"/>
                </a:solidFill>
              </a:rPr>
              <a:t>name:"John</a:t>
            </a:r>
            <a:r>
              <a:rPr lang="en-US" sz="1500" dirty="0">
                <a:solidFill>
                  <a:schemeClr val="bg1"/>
                </a:solidFill>
              </a:rPr>
              <a:t>", age:30, </a:t>
            </a:r>
            <a:r>
              <a:rPr lang="en-US" sz="1500" dirty="0" err="1">
                <a:solidFill>
                  <a:schemeClr val="bg1"/>
                </a:solidFill>
              </a:rPr>
              <a:t>city:"New</a:t>
            </a:r>
            <a:r>
              <a:rPr lang="en-US" sz="1500" dirty="0">
                <a:solidFill>
                  <a:schemeClr val="bg1"/>
                </a:solidFill>
              </a:rPr>
              <a:t> York", hobby:{</a:t>
            </a:r>
            <a:r>
              <a:rPr lang="en-US" sz="1500" dirty="0" err="1">
                <a:solidFill>
                  <a:schemeClr val="bg1"/>
                </a:solidFill>
              </a:rPr>
              <a:t>reading:"true",gaming:"false</a:t>
            </a:r>
            <a:r>
              <a:rPr lang="en-US" sz="1500" dirty="0">
                <a:solidFill>
                  <a:schemeClr val="bg1"/>
                </a:solidFill>
              </a:rPr>
              <a:t>"},class:["</a:t>
            </a:r>
            <a:r>
              <a:rPr lang="en-US" sz="1500" dirty="0" err="1">
                <a:solidFill>
                  <a:schemeClr val="bg1"/>
                </a:solidFill>
              </a:rPr>
              <a:t>Javascript</a:t>
            </a:r>
            <a:r>
              <a:rPr lang="en-US" sz="1500" dirty="0">
                <a:solidFill>
                  <a:schemeClr val="bg1"/>
                </a:solidFill>
              </a:rPr>
              <a:t>","HTML","CSS"]};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document.getElementById</a:t>
            </a:r>
            <a:r>
              <a:rPr lang="en-US" sz="1500" dirty="0">
                <a:solidFill>
                  <a:schemeClr val="bg1"/>
                </a:solidFill>
              </a:rPr>
              <a:t>("demo").</a:t>
            </a:r>
            <a:r>
              <a:rPr lang="en-US" sz="1500" dirty="0" err="1">
                <a:solidFill>
                  <a:schemeClr val="bg1"/>
                </a:solidFill>
              </a:rPr>
              <a:t>innerHTML</a:t>
            </a:r>
            <a:r>
              <a:rPr lang="en-US" sz="1500" dirty="0">
                <a:solidFill>
                  <a:schemeClr val="bg1"/>
                </a:solidFill>
              </a:rPr>
              <a:t> = </a:t>
            </a:r>
            <a:r>
              <a:rPr lang="en-US" sz="1500" dirty="0" err="1">
                <a:solidFill>
                  <a:schemeClr val="bg1"/>
                </a:solidFill>
              </a:rPr>
              <a:t>myObj</a:t>
            </a:r>
            <a:r>
              <a:rPr lang="en-US" sz="1500" dirty="0">
                <a:solidFill>
                  <a:schemeClr val="bg1"/>
                </a:solidFill>
              </a:rPr>
              <a:t>["class"][1];</a:t>
            </a:r>
          </a:p>
          <a:p>
            <a:r>
              <a:rPr lang="en-US" sz="1500" dirty="0">
                <a:solidFill>
                  <a:schemeClr val="bg1"/>
                </a:solidFill>
              </a:rPr>
              <a:t>&lt;/script&gt;</a:t>
            </a:r>
          </a:p>
          <a:p>
            <a:r>
              <a:rPr lang="en-US" sz="1500" dirty="0">
                <a:solidFill>
                  <a:schemeClr val="bg1"/>
                </a:solidFill>
              </a:rPr>
              <a:t>&lt;/body&gt;</a:t>
            </a:r>
          </a:p>
          <a:p>
            <a:r>
              <a:rPr lang="en-US" sz="1500" dirty="0">
                <a:solidFill>
                  <a:schemeClr val="bg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3996" cy="52185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Using JSON to Represent objects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88189" y="1095350"/>
            <a:ext cx="11179833" cy="5523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&lt;!DOCTYPE 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&lt;h2&gt;Access a JavaScript object&lt;/h2&gt;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myObj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{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name:"John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", age:30,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city:"New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York"};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myObj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["name"];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Access a JavaScript Object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3469362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91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Using JSON to Represent objects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557025"/>
            <a:ext cx="10515600" cy="46199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JSON object literals are surrounded by </a:t>
            </a: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curly braces {}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JSON object literals contains </a:t>
            </a: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key/value pairs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Keys and values are separated by a colon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Keys must be strings, and values must be a valid JSON data type:</a:t>
            </a:r>
          </a:p>
          <a:p>
            <a:pPr lvl="2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string</a:t>
            </a:r>
          </a:p>
          <a:p>
            <a:pPr lvl="2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number</a:t>
            </a:r>
          </a:p>
          <a:p>
            <a:pPr lvl="2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</a:t>
            </a:r>
          </a:p>
          <a:p>
            <a:pPr lvl="2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array</a:t>
            </a:r>
          </a:p>
          <a:p>
            <a:pPr lvl="2"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boolean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null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Each key/value pair is separated by a comma.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JSON cannot be an object. JSON is a </a:t>
            </a:r>
            <a:r>
              <a:rPr lang="en-US" sz="16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string format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data is only JSON when it is in a string format. When it is converted to a JavaScript variable, it becomes a JavaScript object.</a:t>
            </a:r>
          </a:p>
          <a:p>
            <a:pPr>
              <a:buFont typeface="Wingdings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28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Object Properties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018903"/>
            <a:ext cx="10879347" cy="5839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named values, in JavaScript objects are called Properties.</a:t>
            </a: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Property –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age,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Eyecolor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Value – John, Doe, 50, blue</a:t>
            </a:r>
          </a:p>
        </p:txBody>
      </p:sp>
    </p:spTree>
    <p:extLst>
      <p:ext uri="{BB962C8B-B14F-4D97-AF65-F5344CB8AC3E}">
        <p14:creationId xmlns:p14="http://schemas.microsoft.com/office/powerpoint/2010/main" val="2581759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JavaScript Objects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152400" y="1825625"/>
            <a:ext cx="5181600" cy="435133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 can create a JavaScript object from a JSON object literal: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JSON.parse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 method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parses a JSON string, constructing a JS value or object describing by the string.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const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myJSON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 '{"name":"John", "age":30, "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car":null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}’;</a:t>
            </a:r>
            <a:b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const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myObj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JSON.parse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myJSON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>
              <a:buNone/>
            </a:pPr>
            <a:endParaRPr lang="en-US" sz="1600" u="sng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Accessing Object Values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 values by using dot (.) notation: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const 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myJSON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 '{"name":"John", "age":30, "car":null}';</a:t>
            </a:r>
            <a:b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const 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myObj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JSON.parse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myJSON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x = myObj.name;</a:t>
            </a:r>
          </a:p>
          <a:p>
            <a:pPr>
              <a:buNone/>
            </a:pP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John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275717" y="1825625"/>
            <a:ext cx="5814752" cy="443626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Looping an Object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loop through object properties with a for-in loop: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a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for-in loop,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 the bracket notation to access the property </a:t>
            </a:r>
            <a:r>
              <a:rPr lang="en-US" sz="1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values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const 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myJSON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 '{"name":"John", "age":30, "car":null}';</a:t>
            </a:r>
            <a:b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myObj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JSON.parse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myJSON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  <a:b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let text = "";</a:t>
            </a:r>
            <a:b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for (const x in 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myObj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 {</a:t>
            </a:r>
            <a:b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  text +=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myObj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[x] + ", ";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	 console.log(text);</a:t>
            </a:r>
            <a:b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John,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John, 30, 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John, 30, null,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Example - JavaScript Objects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549215" y="1243540"/>
            <a:ext cx="997501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&lt;h2&gt;Creating an Object from a JSON String&lt;/h2&gt;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&lt;p id="demo"&gt;&lt;/p&gt;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&lt;script&gt;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const</a:t>
            </a:r>
            <a:r>
              <a:rPr lang="en-US" sz="1600" dirty="0">
                <a:solidFill>
                  <a:schemeClr val="bg1"/>
                </a:solidFill>
              </a:rPr>
              <a:t> txt = '{"</a:t>
            </a:r>
            <a:r>
              <a:rPr lang="en-US" sz="1600" dirty="0" err="1">
                <a:solidFill>
                  <a:schemeClr val="bg1"/>
                </a:solidFill>
              </a:rPr>
              <a:t>name":"John</a:t>
            </a:r>
            <a:r>
              <a:rPr lang="en-US" sz="1600" dirty="0">
                <a:solidFill>
                  <a:schemeClr val="bg1"/>
                </a:solidFill>
              </a:rPr>
              <a:t>", "age":30, "</a:t>
            </a:r>
            <a:r>
              <a:rPr lang="en-US" sz="1600" dirty="0" err="1">
                <a:solidFill>
                  <a:schemeClr val="bg1"/>
                </a:solidFill>
              </a:rPr>
              <a:t>city":"New</a:t>
            </a:r>
            <a:r>
              <a:rPr lang="en-US" sz="1600" dirty="0">
                <a:solidFill>
                  <a:schemeClr val="bg1"/>
                </a:solidFill>
              </a:rPr>
              <a:t> York"}'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const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obj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JSON.parse</a:t>
            </a:r>
            <a:r>
              <a:rPr lang="en-US" sz="1600" dirty="0">
                <a:solidFill>
                  <a:schemeClr val="bg1"/>
                </a:solidFill>
              </a:rPr>
              <a:t>(txt);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</a:rPr>
              <a:t>("demo").</a:t>
            </a:r>
            <a:r>
              <a:rPr lang="en-US" sz="1600" dirty="0" err="1">
                <a:solidFill>
                  <a:schemeClr val="bg1"/>
                </a:solidFill>
              </a:rPr>
              <a:t>innerHTML</a:t>
            </a:r>
            <a:r>
              <a:rPr lang="en-US" sz="1600" dirty="0">
                <a:solidFill>
                  <a:schemeClr val="bg1"/>
                </a:solidFill>
              </a:rPr>
              <a:t> = obj.name + ", " + </a:t>
            </a:r>
            <a:r>
              <a:rPr lang="en-US" sz="1600" dirty="0" err="1">
                <a:solidFill>
                  <a:schemeClr val="bg1"/>
                </a:solidFill>
              </a:rPr>
              <a:t>obj.age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&lt;/script&gt;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&lt;/body&gt;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&lt;/html&gt;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Creating an Object from a JSON String</a:t>
            </a: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John,30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734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Example - JavaScript Objects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549215" y="1243540"/>
            <a:ext cx="997501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&lt;h2&gt;Parsing a JSON Array.&lt;/h2&gt;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&lt;p id="demo"&gt;&lt;/p&gt;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&lt;script&gt;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const</a:t>
            </a:r>
            <a:r>
              <a:rPr lang="en-US" sz="1600" dirty="0">
                <a:solidFill>
                  <a:schemeClr val="bg1"/>
                </a:solidFill>
              </a:rPr>
              <a:t> text = '[ "Ford", "BMW", "Audi", "Fiat" ]';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const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myArr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JSON.parse</a:t>
            </a:r>
            <a:r>
              <a:rPr lang="en-US" sz="1600" dirty="0">
                <a:solidFill>
                  <a:schemeClr val="bg1"/>
                </a:solidFill>
              </a:rPr>
              <a:t>(text);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</a:rPr>
              <a:t>("demo").</a:t>
            </a:r>
            <a:r>
              <a:rPr lang="en-US" sz="1600" dirty="0" err="1">
                <a:solidFill>
                  <a:schemeClr val="bg1"/>
                </a:solidFill>
              </a:rPr>
              <a:t>innerHTML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myArr</a:t>
            </a:r>
            <a:r>
              <a:rPr lang="en-US" sz="1600" dirty="0">
                <a:solidFill>
                  <a:schemeClr val="bg1"/>
                </a:solidFill>
              </a:rPr>
              <a:t>[0];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&lt;/script&gt;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&lt;/body&gt;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&lt;/html&gt;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Output: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Parsing a JSON Array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Ford</a:t>
            </a:r>
          </a:p>
        </p:txBody>
      </p:sp>
    </p:spTree>
    <p:extLst>
      <p:ext uri="{BB962C8B-B14F-4D97-AF65-F5344CB8AC3E}">
        <p14:creationId xmlns:p14="http://schemas.microsoft.com/office/powerpoint/2010/main" val="1707884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587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DOM: Objects and Collections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405442" y="1171712"/>
            <a:ext cx="10948358" cy="568628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600" u="sng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HTMLCollection</a:t>
            </a: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Object</a:t>
            </a:r>
          </a:p>
          <a:p>
            <a:pPr>
              <a:buFont typeface="Wingdings" pitchFamily="2" charset="2"/>
              <a:buChar char="q"/>
            </a:pP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 </a:t>
            </a:r>
            <a:r>
              <a:rPr lang="en-US" sz="16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getElementsByTagName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method returns an 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HTMLCollection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object.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 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HTMLCollection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object is an array-like list (collection) of HTML elements.</a:t>
            </a: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elements in the collection can be accessed by an index number.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587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DOM: Objects and Collections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674298" y="1144588"/>
            <a:ext cx="6925574" cy="50323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&lt;h2&gt;JavaScript HTML DOM&lt;/h2&gt;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&lt;p&gt;Hello World!&lt;/p&gt;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&lt;p&gt;Hello Norway!&lt;/p&gt;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myCollection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document.getElementsByTagName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("p");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"The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the second paragraph is: " +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myCollection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[0].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  <a:p>
            <a:pPr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9872" y="1226143"/>
            <a:ext cx="4606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Output: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JavaScript HTML DOM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Hello World!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Hello Norway!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innerHTML</a:t>
            </a:r>
            <a:r>
              <a:rPr lang="en-US" dirty="0">
                <a:solidFill>
                  <a:schemeClr val="bg1"/>
                </a:solidFill>
              </a:rPr>
              <a:t> of the second paragraph is Hello World!</a:t>
            </a:r>
          </a:p>
        </p:txBody>
      </p:sp>
    </p:spTree>
    <p:extLst>
      <p:ext uri="{BB962C8B-B14F-4D97-AF65-F5344CB8AC3E}">
        <p14:creationId xmlns:p14="http://schemas.microsoft.com/office/powerpoint/2010/main" val="22701285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587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DOM: Objects and Collections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674298" y="1144588"/>
            <a:ext cx="5838645" cy="50323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&lt;h2&gt;JavaScript HTML DOM&lt;/h2&gt;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&lt;p&gt;Hello World!&lt;/p&gt;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&lt;p&gt;Hello Norway!&lt;/p&gt;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&lt;p&gt;Click the button to change the color of all p elements.&lt;/p&gt;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&lt;button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onclick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myFunction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()"&gt;Try it&lt;/button&gt;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myFunction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{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myCollection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document.getElementsByTagName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("p");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for (let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0;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myCollection.length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++) {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myCollection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].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style.color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"red";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}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&lt;/body&gt;&lt;/html&gt;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3660" y="1226143"/>
            <a:ext cx="51327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Output: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JavaScript HTML DOM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Hello World!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Hello Norway!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Click the button to change the color of all p elements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297947" y="4011283"/>
            <a:ext cx="612476" cy="3278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2123186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 Event Handling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243540"/>
            <a:ext cx="10515600" cy="49334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Event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something that happens when user interact with the webpage, such as when we clicked a button, pressed a key on the board, moved the mouse pointer etc.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When JavaScript code is included in HTML, JavaScript 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react </a:t>
            </a:r>
            <a:r>
              <a:rPr lang="en-US" sz="1600" b="1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over</a:t>
            </a:r>
            <a:r>
              <a:rPr lang="en-US" sz="16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 these events and allow the execution. This process of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reacting over the events is called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Event Handling.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 HTML event can be something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browser does, or something a user does.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Here are some examples of HTML events: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 HTML web page has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finished loading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 HTML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input field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was changed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 HTML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button was clicked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38881" cy="83691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 Event Handling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74453" y="1410085"/>
            <a:ext cx="11276560" cy="47668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 allows event handler attributes,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 JavaScript code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to be added to HTML elements.</a:t>
            </a:r>
          </a:p>
          <a:p>
            <a:pPr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 single quotes: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16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element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event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'</a:t>
            </a:r>
            <a:r>
              <a:rPr lang="en-US" sz="16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some JavaScript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'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 double quotes: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16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element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event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sz="16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some JavaScript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ct val="150000"/>
              </a:lnSpc>
              <a:buNone/>
            </a:pP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	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utton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onclick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="document.getElementById('demo').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Date()"&gt;The time is?&lt;/button&gt;</a:t>
            </a:r>
          </a:p>
          <a:p>
            <a:pPr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code is often several lines long. It is more common to see event attributes calling functions:</a:t>
            </a:r>
          </a:p>
          <a:p>
            <a:pPr>
              <a:lnSpc>
                <a:spcPct val="150000"/>
              </a:lnSpc>
              <a:buNone/>
            </a:pPr>
            <a:r>
              <a:rPr lang="en-US" sz="16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&lt;button 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onclick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displayDate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()"&gt;The time is?&lt;/button&gt;</a:t>
            </a:r>
          </a:p>
          <a:p>
            <a:pPr>
              <a:lnSpc>
                <a:spcPct val="150000"/>
              </a:lnSpc>
              <a:buFont typeface="Courier New" pitchFamily="49" charset="0"/>
              <a:buChar char="o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38881" cy="83691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 Example - Event Handling</a:t>
            </a:r>
            <a:endParaRPr lang="en-US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69360" y="1161598"/>
            <a:ext cx="5292138" cy="476687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&lt;h2&gt;JavaScript HTML Events&lt;/h2&gt;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&lt;p&gt;Click the button to display the date.&lt;/p&gt;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&lt;button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onclick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displayDate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()"&gt;The time is?&lt;/button&gt;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displayDate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document.getElementById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("demo").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innerHTML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Date();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 id="demo"&gt;&lt;/p&gt;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&lt;/body&gt;&lt;/html&gt;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3660" y="1226143"/>
            <a:ext cx="5132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Output: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JavaScript HTML Events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Click the button to display the time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190943" y="2929664"/>
            <a:ext cx="612476" cy="3278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Try it</a:t>
            </a:r>
          </a:p>
        </p:txBody>
      </p:sp>
    </p:spTree>
    <p:extLst>
      <p:ext uri="{BB962C8B-B14F-4D97-AF65-F5344CB8AC3E}">
        <p14:creationId xmlns:p14="http://schemas.microsoft.com/office/powerpoint/2010/main" val="31533097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Common HTML Events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8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Event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				</a:t>
            </a:r>
            <a:r>
              <a:rPr lang="en-US" sz="1800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Description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onchange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			An HTML element has been changed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onclick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			The user clicks an HTML element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onmouseover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				The user moves the mouse over an HTML element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onmouseout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		The user moves the mouse away from an HTML element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onkeydown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		The user pushes a keyboard key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onload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			The browser has finished loading the page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Object Methods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1600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 Methods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Methods are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actions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that can be performed on objects.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 method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is an object property containing a </a:t>
            </a:r>
            <a:r>
              <a:rPr lang="en-US" sz="1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function definition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const person = {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firstName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"John",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"Doe",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id: 5566,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fullName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function() {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return 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this.firstName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+ " " + 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this.lastName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}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9543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34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Common JavaScript Event Handlers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64204" y="1202039"/>
            <a:ext cx="10789596" cy="49749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Event handlers can be used to handle and verify user input, user actions, and browser actions: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Things that should be done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every time a page loads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Things that should be done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when the page is closed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Action that should be performed when a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user clicks a button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Content that should be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verified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when a user inputs data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more ...</a:t>
            </a:r>
          </a:p>
          <a:p>
            <a:pPr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Many different methods can be used to let JavaScript work with events: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 event attributes can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execute JavaScript code directly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 event attributes can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call JavaScript functions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You can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assign your own event handler functions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HTML elements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You can prevent events from being sent or being handled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more ...</a:t>
            </a:r>
          </a:p>
          <a:p>
            <a:pPr>
              <a:lnSpc>
                <a:spcPct val="15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MouseOver</a:t>
            </a:r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Event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74453" y="1084217"/>
            <a:ext cx="11353799" cy="539496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img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onmouseover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bigImg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(this)"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onmouseout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normalImg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(this)" border="0"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="smiley.gif" alt="Smiley" width="32" height="32"&gt;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&lt;p&gt;The function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bigImg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is triggered when the user moves the mouse pointer over the image.&lt;/p&gt;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&lt;p&gt;The function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normalImg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is triggered when the mouse pointer is moved out of the image.&lt;/p&gt;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bigImg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(x) {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x.style.height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"64px";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x.style.width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"64px";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normalImg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(x) {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x.style.height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"32px";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x.style.width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"32px";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&lt;/body&gt;&lt;/html&gt;</a:t>
            </a:r>
          </a:p>
          <a:p>
            <a:pPr>
              <a:lnSpc>
                <a:spcPct val="150000"/>
              </a:lnSpc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94" y="3006998"/>
            <a:ext cx="8130858" cy="210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Focus Event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084217"/>
            <a:ext cx="10515600" cy="53949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&lt;h1&gt;HTML DOM Events&lt;/h1&gt;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&lt;h2&gt;The focus Event&lt;/h2&gt;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Enter your name: &lt;input type="text"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onfocus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myFunction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(this)"&gt;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&lt;p&gt;When the input field gets focus, a function changes the background-color.&lt;/p&gt;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myFunction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(x) {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x.style.background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= "yellow";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411" y="3186710"/>
            <a:ext cx="4152616" cy="1659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07" y="5138422"/>
            <a:ext cx="4176920" cy="16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Keydown</a:t>
            </a:r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Event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084217"/>
            <a:ext cx="10515600" cy="53949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&lt;p&gt;A function is triggered when the user is pressing a key in the input field.&lt;/p&gt;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&lt;input type="text"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onkeydown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myFunction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()"&gt;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function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myFunction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{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alert("You pressed a key inside the input field");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06" y="2587940"/>
            <a:ext cx="5146641" cy="1069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53" y="4008726"/>
            <a:ext cx="5565699" cy="10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  <a:p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1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  <a:buFont typeface="Wingdings" pitchFamily="2" charset="2"/>
              <a:buChar char="v"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l" fontAlgn="base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092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Load event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084217"/>
            <a:ext cx="10515600" cy="53949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&lt;html&gt;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&lt;head&gt;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Events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&lt;/head&gt;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&lt;body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onload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="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window.alert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('Page successfully loaded');"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&lt;script&gt;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>
              <a:buNone/>
            </a:pP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document.write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("The page is loaded successfully");  </a:t>
            </a:r>
          </a:p>
          <a:p>
            <a:pPr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&lt;/script&gt;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&lt;/body&gt;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&lt;/html&gt;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 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JavaScript Events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page is loaded successfully</a:t>
            </a: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198257"/>
            <a:ext cx="10515600" cy="6884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Creating Own Objects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886691"/>
            <a:ext cx="10879347" cy="6086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3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JavaScript we can create and our </a:t>
            </a:r>
            <a:r>
              <a:rPr lang="en-US" sz="3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own objects</a:t>
            </a:r>
          </a:p>
          <a:p>
            <a:pPr algn="l">
              <a:lnSpc>
                <a:spcPct val="150000"/>
              </a:lnSpc>
            </a:pPr>
            <a:r>
              <a:rPr lang="en-US" sz="3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Ways to create our own object.</a:t>
            </a:r>
          </a:p>
          <a:p>
            <a:pPr algn="l">
              <a:lnSpc>
                <a:spcPct val="150000"/>
              </a:lnSpc>
            </a:pPr>
            <a:r>
              <a:rPr lang="en-US" sz="3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1. Create a single object, using an </a:t>
            </a:r>
            <a:r>
              <a:rPr lang="en-US" sz="3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object literal. </a:t>
            </a:r>
            <a:r>
              <a:rPr lang="en-US" sz="3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They are </a:t>
            </a:r>
            <a:r>
              <a:rPr lang="en-US" sz="3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comma separated values</a:t>
            </a:r>
            <a:r>
              <a:rPr lang="en-US" sz="3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Those values can be </a:t>
            </a:r>
            <a:r>
              <a:rPr lang="en-US" sz="3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properties and functions</a:t>
            </a:r>
          </a:p>
          <a:p>
            <a:pPr algn="l">
              <a:lnSpc>
                <a:spcPct val="150000"/>
              </a:lnSpc>
            </a:pPr>
            <a:r>
              <a:rPr lang="en-US" sz="38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Example:	</a:t>
            </a:r>
            <a:r>
              <a:rPr lang="en-US" sz="3800" dirty="0">
                <a:solidFill>
                  <a:schemeClr val="bg1"/>
                </a:solidFill>
              </a:rPr>
              <a:t>var </a:t>
            </a:r>
            <a:r>
              <a:rPr lang="en-US" sz="3800" b="1" dirty="0">
                <a:solidFill>
                  <a:schemeClr val="bg1"/>
                </a:solidFill>
              </a:rPr>
              <a:t>person</a:t>
            </a:r>
            <a:r>
              <a:rPr lang="en-US" sz="3800" dirty="0">
                <a:solidFill>
                  <a:schemeClr val="bg1"/>
                </a:solidFill>
              </a:rPr>
              <a:t> = </a:t>
            </a:r>
            <a:r>
              <a:rPr lang="en-US" sz="3800" b="1" dirty="0">
                <a:solidFill>
                  <a:schemeClr val="bg1"/>
                </a:solidFill>
              </a:rPr>
              <a:t>{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		</a:t>
            </a:r>
            <a:r>
              <a:rPr lang="en-US" sz="3800" i="1" dirty="0" err="1">
                <a:solidFill>
                  <a:schemeClr val="bg1"/>
                </a:solidFill>
              </a:rPr>
              <a:t>fullname</a:t>
            </a:r>
            <a:r>
              <a:rPr lang="en-US" sz="3800" dirty="0">
                <a:solidFill>
                  <a:schemeClr val="bg1"/>
                </a:solidFill>
              </a:rPr>
              <a:t>: "Michael Jackson",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		age: 50;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		</a:t>
            </a:r>
            <a:r>
              <a:rPr lang="en-US" sz="3800" b="1" dirty="0">
                <a:solidFill>
                  <a:schemeClr val="bg1"/>
                </a:solidFill>
              </a:rPr>
              <a:t>}</a:t>
            </a:r>
            <a:r>
              <a:rPr lang="en-US" sz="3800" dirty="0">
                <a:solidFill>
                  <a:schemeClr val="bg1"/>
                </a:solidFill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sz="3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var person={};</a:t>
            </a:r>
          </a:p>
          <a:p>
            <a:pPr algn="l">
              <a:lnSpc>
                <a:spcPct val="150000"/>
              </a:lnSpc>
            </a:pPr>
            <a:r>
              <a:rPr lang="en-US" sz="3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3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person.fullname</a:t>
            </a:r>
            <a:r>
              <a:rPr lang="en-US" sz="3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=“</a:t>
            </a:r>
            <a:r>
              <a:rPr lang="en-US" sz="3800" dirty="0">
                <a:solidFill>
                  <a:schemeClr val="bg1"/>
                </a:solidFill>
              </a:rPr>
              <a:t>Michael Jackson”;</a:t>
            </a:r>
          </a:p>
          <a:p>
            <a:pPr algn="l">
              <a:lnSpc>
                <a:spcPct val="150000"/>
              </a:lnSpc>
            </a:pPr>
            <a:r>
              <a:rPr lang="en-US" sz="3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3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person.age</a:t>
            </a:r>
            <a:r>
              <a:rPr lang="en-US" sz="3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=50;</a:t>
            </a:r>
          </a:p>
          <a:p>
            <a:pPr algn="l">
              <a:lnSpc>
                <a:spcPct val="150000"/>
              </a:lnSpc>
            </a:pPr>
            <a:r>
              <a:rPr lang="en-US" sz="3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	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sz="1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093202-6980-4474-95F2-299578BC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55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9D06E2-D16F-BD74-2546-1D253E6EC4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0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FF00"/>
                </a:solidFill>
              </a:rPr>
              <a:t>Creating Own Objects</a:t>
            </a:r>
            <a:endParaRPr 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FF7B35-F30B-AD4A-4288-E4CA15BE6897}"/>
              </a:ext>
            </a:extLst>
          </p:cNvPr>
          <p:cNvSpPr txBox="1">
            <a:spLocks/>
          </p:cNvSpPr>
          <p:nvPr/>
        </p:nvSpPr>
        <p:spPr>
          <a:xfrm>
            <a:off x="474453" y="1328468"/>
            <a:ext cx="10879347" cy="5529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 Create a single object, function constructor with the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keyword new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function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myfun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 {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this.x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=100; }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var obj1=new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myfun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();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console.log(obj1.x);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3. Define an 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object constructor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and then create objects of the constructed type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var person= new object();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person.name=“Sandy”;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4. Create an object using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Object.create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	const obj = 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object.create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newobject</a:t>
            </a:r>
            <a:r>
              <a:rPr 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82340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B890EC8CFBFE49B2D57577C7B8EA4E" ma:contentTypeVersion="16" ma:contentTypeDescription="Create a new document." ma:contentTypeScope="" ma:versionID="e74a7cef206931d36e7fb085574965d1">
  <xsd:schema xmlns:xsd="http://www.w3.org/2001/XMLSchema" xmlns:xs="http://www.w3.org/2001/XMLSchema" xmlns:p="http://schemas.microsoft.com/office/2006/metadata/properties" xmlns:ns2="17146cce-a442-4f72-be91-44ad3ee32d75" xmlns:ns3="94dc151e-96f1-4eb4-9378-1a6534ee3ea2" targetNamespace="http://schemas.microsoft.com/office/2006/metadata/properties" ma:root="true" ma:fieldsID="47b73689295bc09a3f02014606f3a702" ns2:_="" ns3:_="">
    <xsd:import namespace="17146cce-a442-4f72-be91-44ad3ee32d75"/>
    <xsd:import namespace="94dc151e-96f1-4eb4-9378-1a6534ee3e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46cce-a442-4f72-be91-44ad3ee32d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9aca27d-ad6b-47ba-9d7f-bbf5125bca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dc151e-96f1-4eb4-9378-1a6534ee3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71641eb-1a03-4d12-b24f-4e05ec75c686}" ma:internalName="TaxCatchAll" ma:showField="CatchAllData" ma:web="94dc151e-96f1-4eb4-9378-1a6534ee3e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4dc151e-96f1-4eb4-9378-1a6534ee3ea2">
      <UserInfo>
        <DisplayName>Gautham Sevarkodiyon</DisplayName>
        <AccountId>506</AccountId>
        <AccountType/>
      </UserInfo>
    </SharedWithUsers>
    <TaxCatchAll xmlns="94dc151e-96f1-4eb4-9378-1a6534ee3ea2" xsi:nil="true"/>
    <lcf76f155ced4ddcb4097134ff3c332f xmlns="17146cce-a442-4f72-be91-44ad3ee32d7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453E3EE-4AAF-4A91-BBE0-8A27D01C60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46cce-a442-4f72-be91-44ad3ee32d75"/>
    <ds:schemaRef ds:uri="94dc151e-96f1-4eb4-9378-1a6534ee3e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C96D78-ED0D-48AC-91BB-07B49A412F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7E7119-51D5-4846-A60B-B086251EF73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7146cce-a442-4f72-be91-44ad3ee32d75"/>
    <ds:schemaRef ds:uri="http://schemas.microsoft.com/office/infopath/2007/PartnerControls"/>
    <ds:schemaRef ds:uri="http://purl.org/dc/elements/1.1/"/>
    <ds:schemaRef ds:uri="http://schemas.microsoft.com/office/2006/metadata/properties"/>
    <ds:schemaRef ds:uri="94dc151e-96f1-4eb4-9378-1a6534ee3ea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15328</TotalTime>
  <Words>7978</Words>
  <Application>Microsoft Office PowerPoint</Application>
  <PresentationFormat>Widescreen</PresentationFormat>
  <Paragraphs>1332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 Strings</vt:lpstr>
      <vt:lpstr>JavaScript Strings</vt:lpstr>
      <vt:lpstr>JavaScript Strings</vt:lpstr>
      <vt:lpstr>Extracting String Parts</vt:lpstr>
      <vt:lpstr>Slicing</vt:lpstr>
      <vt:lpstr>Slicing</vt:lpstr>
      <vt:lpstr>JavaScript String substring()</vt:lpstr>
      <vt:lpstr>JavaScript String substr()</vt:lpstr>
      <vt:lpstr>JavaScript String Methods</vt:lpstr>
      <vt:lpstr>JavaScript String Methods</vt:lpstr>
      <vt:lpstr>JavaScript String Methods</vt:lpstr>
      <vt:lpstr>JavaScript String Search-Example</vt:lpstr>
      <vt:lpstr>Date Methods</vt:lpstr>
      <vt:lpstr>Date Methods</vt:lpstr>
      <vt:lpstr>Date Methods</vt:lpstr>
      <vt:lpstr>JavaScript Date Formats</vt:lpstr>
      <vt:lpstr>JavaScript Date Formats</vt:lpstr>
      <vt:lpstr>JavaScript Date Formats</vt:lpstr>
      <vt:lpstr>JavaScript Date Get Methods</vt:lpstr>
      <vt:lpstr>JavaScript Date Get Methods</vt:lpstr>
      <vt:lpstr>JavaScript Set Date Methods</vt:lpstr>
      <vt:lpstr>JavaScript Set Date Methods</vt:lpstr>
      <vt:lpstr>JavaScript Booleans</vt:lpstr>
      <vt:lpstr>JavaScript Booleans</vt:lpstr>
      <vt:lpstr>JavaScript Numbers</vt:lpstr>
      <vt:lpstr>JavaScript Numbers – 64 Bit Floating Point</vt:lpstr>
      <vt:lpstr>JavaScript Document Object Model</vt:lpstr>
      <vt:lpstr>Functions of JavaScript with DOM</vt:lpstr>
      <vt:lpstr>HTML DOM</vt:lpstr>
      <vt:lpstr>JavaScript Document Object Model</vt:lpstr>
      <vt:lpstr>JavaScript Document Object</vt:lpstr>
      <vt:lpstr>Accessing the DOM</vt:lpstr>
      <vt:lpstr>JavaScript Document Object  </vt:lpstr>
      <vt:lpstr>Example - DOM</vt:lpstr>
      <vt:lpstr>JavaScript Document Object Methods</vt:lpstr>
      <vt:lpstr>JavaScript Document Object Methods</vt:lpstr>
      <vt:lpstr>Example - DOM</vt:lpstr>
      <vt:lpstr>Using JSON to Represent objects</vt:lpstr>
      <vt:lpstr>Using JSON to Represent objects</vt:lpstr>
      <vt:lpstr>Using JSON to Represent objects</vt:lpstr>
      <vt:lpstr>JavaScript Objects</vt:lpstr>
      <vt:lpstr>Example - JavaScript Objects</vt:lpstr>
      <vt:lpstr>Example - JavaScript Objects</vt:lpstr>
      <vt:lpstr>DOM: Objects and Collections</vt:lpstr>
      <vt:lpstr>DOM: Objects and Collections</vt:lpstr>
      <vt:lpstr>DOM: Objects and Collections</vt:lpstr>
      <vt:lpstr> Event Handling</vt:lpstr>
      <vt:lpstr> Event Handling</vt:lpstr>
      <vt:lpstr> Example - Event Handling</vt:lpstr>
      <vt:lpstr>Common HTML Events</vt:lpstr>
      <vt:lpstr>Common JavaScript Event Handlers</vt:lpstr>
      <vt:lpstr>MouseOver Event</vt:lpstr>
      <vt:lpstr>Focus Event</vt:lpstr>
      <vt:lpstr>Keydown Event</vt:lpstr>
      <vt:lpstr>Load event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Anusankari</dc:creator>
  <cp:lastModifiedBy>vinoth loganathan</cp:lastModifiedBy>
  <cp:revision>574</cp:revision>
  <dcterms:created xsi:type="dcterms:W3CDTF">2022-08-22T06:33:41Z</dcterms:created>
  <dcterms:modified xsi:type="dcterms:W3CDTF">2024-12-05T12:22:44Z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0x0101004CB890EC8CFBFE49B2D57577C7B8EA4E</vt:lpwstr>
  </property>
</Properties>
</file>